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241" r:id="rId4"/>
    <p:sldMasterId id="2147485023" r:id="rId5"/>
    <p:sldMasterId id="2147485037" r:id="rId6"/>
    <p:sldMasterId id="2147485069" r:id="rId7"/>
    <p:sldMasterId id="2147485094" r:id="rId8"/>
  </p:sldMasterIdLst>
  <p:notesMasterIdLst>
    <p:notesMasterId r:id="rId45"/>
  </p:notesMasterIdLst>
  <p:handoutMasterIdLst>
    <p:handoutMasterId r:id="rId46"/>
  </p:handoutMasterIdLst>
  <p:sldIdLst>
    <p:sldId id="860" r:id="rId9"/>
    <p:sldId id="695" r:id="rId10"/>
    <p:sldId id="861" r:id="rId11"/>
    <p:sldId id="862" r:id="rId12"/>
    <p:sldId id="869" r:id="rId13"/>
    <p:sldId id="870" r:id="rId14"/>
    <p:sldId id="871" r:id="rId15"/>
    <p:sldId id="872" r:id="rId16"/>
    <p:sldId id="874" r:id="rId17"/>
    <p:sldId id="875" r:id="rId18"/>
    <p:sldId id="873" r:id="rId19"/>
    <p:sldId id="877" r:id="rId20"/>
    <p:sldId id="878" r:id="rId21"/>
    <p:sldId id="879" r:id="rId22"/>
    <p:sldId id="876" r:id="rId23"/>
    <p:sldId id="880" r:id="rId24"/>
    <p:sldId id="881" r:id="rId25"/>
    <p:sldId id="882" r:id="rId26"/>
    <p:sldId id="886" r:id="rId27"/>
    <p:sldId id="887" r:id="rId28"/>
    <p:sldId id="888" r:id="rId29"/>
    <p:sldId id="889" r:id="rId30"/>
    <p:sldId id="890" r:id="rId31"/>
    <p:sldId id="891" r:id="rId32"/>
    <p:sldId id="883" r:id="rId33"/>
    <p:sldId id="884" r:id="rId34"/>
    <p:sldId id="885" r:id="rId35"/>
    <p:sldId id="753" r:id="rId36"/>
    <p:sldId id="864" r:id="rId37"/>
    <p:sldId id="865" r:id="rId38"/>
    <p:sldId id="866" r:id="rId39"/>
    <p:sldId id="867" r:id="rId40"/>
    <p:sldId id="892" r:id="rId41"/>
    <p:sldId id="893" r:id="rId42"/>
    <p:sldId id="868" r:id="rId43"/>
    <p:sldId id="286" r:id="rId44"/>
  </p:sldIdLst>
  <p:sldSz cx="9144000" cy="5143500" type="screen16x9"/>
  <p:notesSz cx="7010400" cy="9296400"/>
  <p:custDataLst>
    <p:tags r:id="rId47"/>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260" userDrawn="1">
          <p15:clr>
            <a:srgbClr val="A4A3A4"/>
          </p15:clr>
        </p15:guide>
        <p15:guide id="2" pos="5577">
          <p15:clr>
            <a:srgbClr val="A4A3A4"/>
          </p15:clr>
        </p15:guide>
        <p15:guide id="3" pos="180">
          <p15:clr>
            <a:srgbClr val="A4A3A4"/>
          </p15:clr>
        </p15:guide>
        <p15:guide id="4" orient="horz" pos="3154">
          <p15:clr>
            <a:srgbClr val="A4A3A4"/>
          </p15:clr>
        </p15:guide>
        <p15:guide id="5" pos="17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guide id="3" orient="horz" pos="2640">
          <p15:clr>
            <a:srgbClr val="A4A3A4"/>
          </p15:clr>
        </p15:guide>
        <p15:guide id="4" pos="41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7FE"/>
    <a:srgbClr val="007DB8"/>
    <a:srgbClr val="000000"/>
    <a:srgbClr val="003046"/>
    <a:srgbClr val="3DC6EF"/>
    <a:srgbClr val="808080"/>
    <a:srgbClr val="00447C"/>
    <a:srgbClr val="444444"/>
    <a:srgbClr val="FFAF00"/>
    <a:srgbClr val="6EA2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99" autoAdjust="0"/>
    <p:restoredTop sz="96018" autoAdjust="0"/>
  </p:normalViewPr>
  <p:slideViewPr>
    <p:cSldViewPr snapToGrid="0" snapToObjects="1">
      <p:cViewPr>
        <p:scale>
          <a:sx n="100" d="100"/>
          <a:sy n="100" d="100"/>
        </p:scale>
        <p:origin x="72" y="24"/>
      </p:cViewPr>
      <p:guideLst>
        <p:guide orient="horz" pos="1260"/>
        <p:guide pos="5577"/>
        <p:guide pos="180"/>
        <p:guide orient="horz" pos="3154"/>
        <p:guide pos="1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456"/>
    </p:cViewPr>
  </p:sorterViewPr>
  <p:notesViewPr>
    <p:cSldViewPr snapToGrid="0" snapToObjects="1">
      <p:cViewPr varScale="1">
        <p:scale>
          <a:sx n="65" d="100"/>
          <a:sy n="65" d="100"/>
        </p:scale>
        <p:origin x="-1589" y="-86"/>
      </p:cViewPr>
      <p:guideLst>
        <p:guide orient="horz" pos="2928"/>
        <p:guide pos="2208"/>
        <p:guide orient="horz" pos="2640"/>
        <p:guide pos="412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fl" descr="                              Dell - Internal Use - Confidential&#10;"/>
          <p:cNvSpPr txBox="1"/>
          <p:nvPr/>
        </p:nvSpPr>
        <p:spPr>
          <a:xfrm>
            <a:off x="781241" y="8758238"/>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444444"/>
                </a:solidFill>
                <a:latin typeface="+mn-lt"/>
              </a:rPr>
              <a:t>© Copyright 2016 Dell Inc.</a:t>
            </a:r>
          </a:p>
        </p:txBody>
      </p:sp>
      <p:sp>
        <p:nvSpPr>
          <p:cNvPr id="5" name="TextBox 4"/>
          <p:cNvSpPr txBox="1"/>
          <p:nvPr/>
        </p:nvSpPr>
        <p:spPr>
          <a:xfrm>
            <a:off x="481013" y="8758238"/>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a:solidFill>
                <a:srgbClr val="444444"/>
              </a:solidFill>
              <a:latin typeface="+mn-lt"/>
              <a:ea typeface="+mn-ea"/>
              <a:cs typeface="+mn-cs"/>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628" name="Rectangle 4"/>
          <p:cNvSpPr>
            <a:spLocks noGrp="1" noRot="1" noChangeAspect="1" noChangeArrowheads="1" noTextEdit="1"/>
          </p:cNvSpPr>
          <p:nvPr>
            <p:ph type="sldImg" idx="2"/>
          </p:nvPr>
        </p:nvSpPr>
        <p:spPr bwMode="auto">
          <a:xfrm>
            <a:off x="457200" y="384175"/>
            <a:ext cx="6096000" cy="3430212"/>
          </a:xfrm>
          <a:prstGeom prst="rect">
            <a:avLst/>
          </a:prstGeom>
          <a:noFill/>
          <a:ln w="9525">
            <a:solidFill>
              <a:srgbClr val="000000"/>
            </a:solidFill>
            <a:miter lim="800000"/>
            <a:headEnd/>
            <a:tailEnd/>
          </a:ln>
        </p:spPr>
        <p:txBody>
          <a:bodyPr/>
          <a:lstStyle/>
          <a:p>
            <a:endParaRPr lang="en-US" dirty="0"/>
          </a:p>
        </p:txBody>
      </p:sp>
      <p:sp>
        <p:nvSpPr>
          <p:cNvPr id="71685" name="Rectangle 5"/>
          <p:cNvSpPr>
            <a:spLocks noGrp="1" noChangeArrowheads="1"/>
          </p:cNvSpPr>
          <p:nvPr>
            <p:ph type="body" sz="quarter" idx="3"/>
          </p:nvPr>
        </p:nvSpPr>
        <p:spPr bwMode="auto">
          <a:xfrm>
            <a:off x="457200" y="4191000"/>
            <a:ext cx="6096000" cy="458730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l" descr="                              Dell - Internal Use - Confidential&#10;"/>
          <p:cNvSpPr txBox="1"/>
          <p:nvPr/>
        </p:nvSpPr>
        <p:spPr>
          <a:xfrm>
            <a:off x="762000" y="8991600"/>
            <a:ext cx="899247" cy="84639"/>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444444"/>
                </a:solidFill>
                <a:latin typeface="+mn-lt"/>
              </a:rPr>
              <a:t>© Copyright 2016 Dell Inc.</a:t>
            </a:r>
          </a:p>
        </p:txBody>
      </p:sp>
      <p:sp>
        <p:nvSpPr>
          <p:cNvPr id="7" name="TextBox 6"/>
          <p:cNvSpPr txBox="1"/>
          <p:nvPr/>
        </p:nvSpPr>
        <p:spPr>
          <a:xfrm>
            <a:off x="461772" y="8991600"/>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444444"/>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a:solidFill>
                <a:srgbClr val="444444"/>
              </a:solidFill>
              <a:latin typeface="+mn-lt"/>
              <a:ea typeface="+mn-ea"/>
              <a:cs typeface="+mn-cs"/>
            </a:endParaRPr>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a:ea typeface="+mn-ea"/>
        <a:cs typeface="+mn-cs"/>
      </a:defRPr>
    </a:lvl1pPr>
    <a:lvl2pPr marL="457200" algn="l" rtl="0" eaLnBrk="0" fontAlgn="base" hangingPunct="0">
      <a:spcBef>
        <a:spcPct val="30000"/>
      </a:spcBef>
      <a:spcAft>
        <a:spcPct val="0"/>
      </a:spcAft>
      <a:defRPr sz="1200" kern="1200">
        <a:solidFill>
          <a:schemeClr val="tx1"/>
        </a:solidFill>
        <a:latin typeface="Arial"/>
        <a:ea typeface="+mn-ea"/>
        <a:cs typeface="+mn-cs"/>
      </a:defRPr>
    </a:lvl2pPr>
    <a:lvl3pPr marL="914400" algn="l" rtl="0" eaLnBrk="0" fontAlgn="base" hangingPunct="0">
      <a:spcBef>
        <a:spcPct val="30000"/>
      </a:spcBef>
      <a:spcAft>
        <a:spcPct val="0"/>
      </a:spcAft>
      <a:defRPr sz="1200" kern="1200">
        <a:solidFill>
          <a:schemeClr val="tx1"/>
        </a:solidFill>
        <a:latin typeface="Arial"/>
        <a:ea typeface="+mn-ea"/>
        <a:cs typeface="+mn-cs"/>
      </a:defRPr>
    </a:lvl3pPr>
    <a:lvl4pPr marL="1371600" algn="l" rtl="0" eaLnBrk="0" fontAlgn="base" hangingPunct="0">
      <a:spcBef>
        <a:spcPct val="30000"/>
      </a:spcBef>
      <a:spcAft>
        <a:spcPct val="0"/>
      </a:spcAft>
      <a:defRPr sz="1200" kern="1200">
        <a:solidFill>
          <a:schemeClr val="tx1"/>
        </a:solidFill>
        <a:latin typeface="Arial"/>
        <a:ea typeface="+mn-ea"/>
        <a:cs typeface="+mn-cs"/>
      </a:defRPr>
    </a:lvl4pPr>
    <a:lvl5pPr marL="1828800" algn="l" rtl="0" eaLnBrk="0" fontAlgn="base" hangingPunct="0">
      <a:spcBef>
        <a:spcPct val="30000"/>
      </a:spcBef>
      <a:spcAft>
        <a:spcPct val="0"/>
      </a:spcAft>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2155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99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mn-cs"/>
              </a:rPr>
              <a:t>Isilon, acquired by EMC in 2010, has grown to well over $1</a:t>
            </a:r>
            <a:r>
              <a:rPr lang="en-US" sz="1200" kern="1200" baseline="0" dirty="0">
                <a:solidFill>
                  <a:schemeClr val="tx1"/>
                </a:solidFill>
                <a:effectLst/>
                <a:latin typeface="Arial" panose="020B0604020202020204" pitchFamily="34" charset="0"/>
                <a:ea typeface="+mn-ea"/>
                <a:cs typeface="+mn-cs"/>
              </a:rPr>
              <a:t> billion in annual revenue. Some of </a:t>
            </a:r>
            <a:r>
              <a:rPr lang="en-US" sz="1200" kern="1200" dirty="0">
                <a:solidFill>
                  <a:schemeClr val="tx1"/>
                </a:solidFill>
                <a:effectLst/>
                <a:latin typeface="Arial" panose="020B0604020202020204" pitchFamily="34" charset="0"/>
                <a:ea typeface="+mn-ea"/>
                <a:cs typeface="+mn-cs"/>
              </a:rPr>
              <a:t>our recent achievements were that we are ranked #1 with analysts in several areas including maintaining our market-leader position in Scale-out NAS, the leader in Hadoop shared storage, and the leader in Data Lake storage.  Isilon has achieved significant YoY growth of</a:t>
            </a:r>
            <a:r>
              <a:rPr lang="en-US" sz="1200" kern="1200" baseline="0" dirty="0">
                <a:solidFill>
                  <a:schemeClr val="tx1"/>
                </a:solidFill>
                <a:effectLst/>
                <a:latin typeface="Arial" panose="020B0604020202020204" pitchFamily="34" charset="0"/>
                <a:ea typeface="+mn-ea"/>
                <a:cs typeface="+mn-cs"/>
              </a:rPr>
              <a:t> over 20%, which is a testament to Isilon providing effective solutions to current IT challenges.  We now have over 7000 customers with </a:t>
            </a:r>
            <a:r>
              <a:rPr lang="en-US" sz="1200" kern="1200" dirty="0">
                <a:solidFill>
                  <a:schemeClr val="tx1"/>
                </a:solidFill>
                <a:effectLst/>
                <a:latin typeface="Arial" panose="020B0604020202020204" pitchFamily="34" charset="0"/>
                <a:ea typeface="+mn-ea"/>
                <a:cs typeface="+mn-cs"/>
              </a:rPr>
              <a:t>1000 new customers last year.  As you can see, many of our customers</a:t>
            </a:r>
            <a:r>
              <a:rPr lang="en-US" sz="1200" kern="1200" baseline="0" dirty="0">
                <a:solidFill>
                  <a:schemeClr val="tx1"/>
                </a:solidFill>
                <a:effectLst/>
                <a:latin typeface="Arial" panose="020B0604020202020204" pitchFamily="34" charset="0"/>
                <a:ea typeface="+mn-ea"/>
                <a:cs typeface="+mn-cs"/>
              </a:rPr>
              <a:t> are using Isilon as their platform for Big Data storage and analytics. One internal achievement is that Isilon has the record for the largest single order for storage, over 100PB!</a:t>
            </a:r>
          </a:p>
        </p:txBody>
      </p:sp>
    </p:spTree>
    <p:extLst>
      <p:ext uri="{BB962C8B-B14F-4D97-AF65-F5344CB8AC3E}">
        <p14:creationId xmlns:p14="http://schemas.microsoft.com/office/powerpoint/2010/main" val="304182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6947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814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39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0703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5158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2002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8886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9748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2935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588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7449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565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4400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5509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5070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3340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75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828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778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5092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7757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067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019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25327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79000" contrast="40000"/>
                    </a14:imgEffect>
                  </a14:imgLayer>
                </a14:imgProps>
              </a:ext>
              <a:ext uri="{28A0092B-C50C-407E-A947-70E740481C1C}">
                <a14:useLocalDpi xmlns:a14="http://schemas.microsoft.com/office/drawing/2010/main"/>
              </a:ext>
            </a:extLst>
          </a:blip>
          <a:srcRect t="2602" b="22399"/>
          <a:stretch/>
        </p:blipFill>
        <p:spPr>
          <a:xfrm>
            <a:off x="0" y="0"/>
            <a:ext cx="9144000" cy="5143499"/>
          </a:xfrm>
          <a:prstGeom prst="rect">
            <a:avLst/>
          </a:prstGeom>
        </p:spPr>
      </p:pic>
      <p:sp>
        <p:nvSpPr>
          <p:cNvPr id="6" name="Rectangle 5"/>
          <p:cNvSpPr/>
          <p:nvPr userDrawn="1"/>
        </p:nvSpPr>
        <p:spPr>
          <a:xfrm>
            <a:off x="0" y="0"/>
            <a:ext cx="9144000" cy="5143500"/>
          </a:xfrm>
          <a:prstGeom prst="rect">
            <a:avLst/>
          </a:prstGeom>
          <a:gradFill flip="none" rotWithShape="1">
            <a:gsLst>
              <a:gs pos="0">
                <a:schemeClr val="accent1">
                  <a:lumMod val="50000"/>
                  <a:alpha val="50000"/>
                </a:schemeClr>
              </a:gs>
              <a:gs pos="70000">
                <a:schemeClr val="bg2">
                  <a:alpha val="50000"/>
                </a:schemeClr>
              </a:gs>
            </a:gsLst>
            <a:path path="circle">
              <a:fillToRect r="100000" b="100000"/>
            </a:path>
            <a:tileRect l="-100000" t="-100000"/>
          </a:gradFill>
          <a:ln w="12700"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1" name="Picture 10"/>
          <p:cNvPicPr>
            <a:picLocks noChangeAspect="1"/>
          </p:cNvPicPr>
          <p:nvPr userDrawn="1"/>
        </p:nvPicPr>
        <p:blipFill rotWithShape="1">
          <a:blip r:embed="rId4" cstate="hqprint">
            <a:alphaModFix amt="5000"/>
            <a:extLst>
              <a:ext uri="{28A0092B-C50C-407E-A947-70E740481C1C}">
                <a14:useLocalDpi xmlns:a14="http://schemas.microsoft.com/office/drawing/2010/main"/>
              </a:ext>
            </a:extLst>
          </a:blip>
          <a:srcRect l="1818" b="3352"/>
          <a:stretch/>
        </p:blipFill>
        <p:spPr>
          <a:xfrm>
            <a:off x="0" y="1"/>
            <a:ext cx="9144001" cy="5143499"/>
          </a:xfrm>
          <a:prstGeom prst="rect">
            <a:avLst/>
          </a:prstGeom>
          <a:blipFill dpi="0" rotWithShape="1">
            <a:blip r:embed="rId5" cstate="print">
              <a:alphaModFix amt="5000"/>
            </a:blip>
            <a:srcRect/>
            <a:stretch>
              <a:fillRect/>
            </a:stretch>
          </a:blipFill>
          <a:ln w="55000" cap="flat" cmpd="thickThin" algn="ctr">
            <a:noFill/>
            <a:prstDash val="solid"/>
            <a:headEnd type="none" w="med" len="med"/>
            <a:tailEnd type="none" w="med" len="med"/>
          </a:ln>
          <a:effectLst/>
        </p:spPr>
      </p:pic>
      <p:sp>
        <p:nvSpPr>
          <p:cNvPr id="7" name="Rectangle 6"/>
          <p:cNvSpPr/>
          <p:nvPr userDrawn="1"/>
        </p:nvSpPr>
        <p:spPr>
          <a:xfrm>
            <a:off x="1" y="2694136"/>
            <a:ext cx="9144000" cy="2449364"/>
          </a:xfrm>
          <a:custGeom>
            <a:avLst/>
            <a:gdLst/>
            <a:ahLst/>
            <a:cxnLst/>
            <a:rect l="l" t="t" r="r" b="b"/>
            <a:pathLst>
              <a:path w="9144000" h="2386199">
                <a:moveTo>
                  <a:pt x="4572000" y="0"/>
                </a:moveTo>
                <a:cubicBezTo>
                  <a:pt x="6259655" y="0"/>
                  <a:pt x="7830432" y="84096"/>
                  <a:pt x="9144000" y="229110"/>
                </a:cubicBezTo>
                <a:lnTo>
                  <a:pt x="9144000" y="2386199"/>
                </a:lnTo>
                <a:lnTo>
                  <a:pt x="0" y="2386199"/>
                </a:lnTo>
                <a:lnTo>
                  <a:pt x="0" y="229110"/>
                </a:lnTo>
                <a:cubicBezTo>
                  <a:pt x="1313568" y="84096"/>
                  <a:pt x="2884345" y="0"/>
                  <a:pt x="4572000" y="0"/>
                </a:cubicBezTo>
                <a:close/>
              </a:path>
            </a:pathLst>
          </a:custGeom>
          <a:gradFill>
            <a:gsLst>
              <a:gs pos="0">
                <a:schemeClr val="bg2">
                  <a:alpha val="0"/>
                </a:schemeClr>
              </a:gs>
              <a:gs pos="100000">
                <a:schemeClr val="bg2"/>
              </a:gs>
            </a:gsLst>
            <a:lin ang="5400000" scaled="1"/>
          </a:gradFill>
          <a:ln w="28575"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8" name="fl" descr="                              Dell - Internal Use - Confidential&#10;"/>
          <p:cNvSpPr txBox="1"/>
          <p:nvPr userDrawn="1"/>
        </p:nvSpPr>
        <p:spPr>
          <a:xfrm>
            <a:off x="576263" y="48680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7F7F7F"/>
                </a:solidFill>
                <a:latin typeface="+mn-lt"/>
              </a:rPr>
              <a:t>© Copyright 2017 Dell Inc.</a:t>
            </a:r>
          </a:p>
        </p:txBody>
      </p:sp>
      <p:sp>
        <p:nvSpPr>
          <p:cNvPr id="9" name="TextBox 8"/>
          <p:cNvSpPr txBox="1"/>
          <p:nvPr userDrawn="1"/>
        </p:nvSpPr>
        <p:spPr>
          <a:xfrm>
            <a:off x="276035" y="48672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a:solidFill>
                <a:schemeClr val="bg2">
                  <a:lumMod val="50000"/>
                  <a:lumOff val="50000"/>
                </a:schemeClr>
              </a:solidFill>
              <a:latin typeface="+mn-lt"/>
              <a:ea typeface="+mn-ea"/>
              <a:cs typeface="+mn-cs"/>
            </a:endParaRPr>
          </a:p>
        </p:txBody>
      </p:sp>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chemeClr val="bg1"/>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04426066"/>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norm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71463" y="1057766"/>
            <a:ext cx="7960422"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271463" y="1277938"/>
            <a:ext cx="3843337"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4376738" y="1277938"/>
            <a:ext cx="385286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1463" y="268288"/>
            <a:ext cx="4295219" cy="806114"/>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865304" cy="48633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271463" y="767409"/>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277938"/>
            <a:ext cx="4291012" cy="3192461"/>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1463" y="268288"/>
            <a:ext cx="4297680" cy="840802"/>
          </a:xfrm>
          <a:prstGeom prst="rect">
            <a:avLst/>
          </a:prstGeom>
        </p:spPr>
        <p:txBody>
          <a:bodyPr lIns="0" rIns="0"/>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271463" y="1113366"/>
            <a:ext cx="4305300" cy="313267"/>
          </a:xfrm>
          <a:prstGeom prst="rect">
            <a:avLst/>
          </a:prstGeom>
        </p:spPr>
        <p:txBody>
          <a:bodyPr lIns="0" rIns="0" anchor="t" anchorCtr="0"/>
          <a:lstStyle>
            <a:lvl1pPr marL="228600" indent="-228600">
              <a:buNone/>
              <a:defRPr lang="en-US"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271464" y="1541463"/>
            <a:ext cx="4291012" cy="2928937"/>
          </a:xfrm>
          <a:prstGeom prst="rect">
            <a:avLst/>
          </a:prstGeom>
        </p:spPr>
        <p:txBody>
          <a:bodyPr vert="horz" lIns="0" tIns="0" rIns="0" bIns="0"/>
          <a:lstStyle>
            <a:lvl1pPr>
              <a:lnSpc>
                <a:spcPct val="100000"/>
              </a:lnSpc>
              <a:spcBef>
                <a:spcPts val="1200"/>
              </a:spcBef>
              <a:spcAft>
                <a:spcPts val="0"/>
              </a:spcAft>
              <a:buClr>
                <a:srgbClr val="808080"/>
              </a:buClr>
              <a:defRPr>
                <a:solidFill>
                  <a:srgbClr val="FFFFFF"/>
                </a:solidFill>
                <a:latin typeface="+mn-lt"/>
                <a:ea typeface="Arial"/>
              </a:defRPr>
            </a:lvl1pPr>
            <a:lvl2pPr>
              <a:lnSpc>
                <a:spcPct val="100000"/>
              </a:lnSpc>
              <a:spcBef>
                <a:spcPts val="300"/>
              </a:spcBef>
              <a:spcAft>
                <a:spcPts val="0"/>
              </a:spcAft>
              <a:buClr>
                <a:srgbClr val="808080"/>
              </a:buClr>
              <a:defRPr>
                <a:solidFill>
                  <a:srgbClr val="FFFFFF"/>
                </a:solidFill>
                <a:latin typeface="+mn-lt"/>
                <a:ea typeface="Arial"/>
              </a:defRPr>
            </a:lvl2pPr>
            <a:lvl3pPr marL="858838" indent="-169863">
              <a:lnSpc>
                <a:spcPct val="100000"/>
              </a:lnSpc>
              <a:spcBef>
                <a:spcPts val="300"/>
              </a:spcBef>
              <a:spcAft>
                <a:spcPts val="0"/>
              </a:spcAft>
              <a:buClr>
                <a:srgbClr val="808080"/>
              </a:buClr>
              <a:defRPr>
                <a:solidFill>
                  <a:srgbClr val="FFFFFF"/>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472577"/>
          </a:xfrm>
          <a:prstGeom prst="rect">
            <a:avLst/>
          </a:prstGeom>
        </p:spPr>
        <p:txBody>
          <a:bodyPr lIns="0" rIns="0"/>
          <a:lstStyle>
            <a:lvl1pPr>
              <a:defRPr>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Logo slide gra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35" y="0"/>
            <a:ext cx="9132929" cy="5143500"/>
          </a:xfrm>
          <a:prstGeom prst="rect">
            <a:avLst/>
          </a:prstGeom>
        </p:spPr>
      </p:pic>
      <p:pic>
        <p:nvPicPr>
          <p:cNvPr id="3" name="Picture 2" descr="DellEMC_Logo_Hz_Blue_Gry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003" y="4838378"/>
            <a:ext cx="676656" cy="120540"/>
          </a:xfrm>
          <a:prstGeom prst="rect">
            <a:avLst/>
          </a:prstGeom>
        </p:spPr>
      </p:pic>
    </p:spTree>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Divider slide_image 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5" name="Picture 4" descr="DellTech_Logo_Hz_Wht_rgb.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6431" y="4839582"/>
            <a:ext cx="1074870" cy="139495"/>
          </a:xfrm>
          <a:prstGeom prst="rect">
            <a:avLst/>
          </a:prstGeom>
        </p:spPr>
      </p:pic>
    </p:spTree>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79000" contrast="40000"/>
                    </a14:imgEffect>
                  </a14:imgLayer>
                </a14:imgProps>
              </a:ext>
              <a:ext uri="{28A0092B-C50C-407E-A947-70E740481C1C}">
                <a14:useLocalDpi xmlns:a14="http://schemas.microsoft.com/office/drawing/2010/main"/>
              </a:ext>
            </a:extLst>
          </a:blip>
          <a:srcRect t="2602" b="22399"/>
          <a:stretch/>
        </p:blipFill>
        <p:spPr>
          <a:xfrm>
            <a:off x="0" y="0"/>
            <a:ext cx="9144000" cy="5143499"/>
          </a:xfrm>
          <a:prstGeom prst="rect">
            <a:avLst/>
          </a:prstGeom>
        </p:spPr>
      </p:pic>
      <p:sp>
        <p:nvSpPr>
          <p:cNvPr id="14" name="Rectangle 13"/>
          <p:cNvSpPr/>
          <p:nvPr userDrawn="1"/>
        </p:nvSpPr>
        <p:spPr>
          <a:xfrm>
            <a:off x="0" y="0"/>
            <a:ext cx="9144000" cy="5143500"/>
          </a:xfrm>
          <a:prstGeom prst="rect">
            <a:avLst/>
          </a:prstGeom>
          <a:gradFill flip="none" rotWithShape="1">
            <a:gsLst>
              <a:gs pos="0">
                <a:schemeClr val="accent1">
                  <a:lumMod val="50000"/>
                  <a:alpha val="50000"/>
                </a:schemeClr>
              </a:gs>
              <a:gs pos="70000">
                <a:schemeClr val="bg2">
                  <a:alpha val="50000"/>
                </a:schemeClr>
              </a:gs>
            </a:gsLst>
            <a:path path="circle">
              <a:fillToRect r="100000" b="100000"/>
            </a:path>
            <a:tileRect l="-100000" t="-100000"/>
          </a:gradFill>
          <a:ln w="12700"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5" name="Picture 14"/>
          <p:cNvPicPr>
            <a:picLocks noChangeAspect="1"/>
          </p:cNvPicPr>
          <p:nvPr userDrawn="1"/>
        </p:nvPicPr>
        <p:blipFill rotWithShape="1">
          <a:blip r:embed="rId4" cstate="hqprint">
            <a:alphaModFix amt="5000"/>
            <a:extLst>
              <a:ext uri="{28A0092B-C50C-407E-A947-70E740481C1C}">
                <a14:useLocalDpi xmlns:a14="http://schemas.microsoft.com/office/drawing/2010/main"/>
              </a:ext>
            </a:extLst>
          </a:blip>
          <a:srcRect l="1818" b="3352"/>
          <a:stretch/>
        </p:blipFill>
        <p:spPr>
          <a:xfrm>
            <a:off x="0" y="1"/>
            <a:ext cx="9144001" cy="5143499"/>
          </a:xfrm>
          <a:prstGeom prst="rect">
            <a:avLst/>
          </a:prstGeom>
          <a:blipFill dpi="0" rotWithShape="1">
            <a:blip r:embed="rId5" cstate="print">
              <a:alphaModFix amt="5000"/>
            </a:blip>
            <a:srcRect/>
            <a:stretch>
              <a:fillRect/>
            </a:stretch>
          </a:blipFill>
          <a:ln w="55000" cap="flat" cmpd="thickThin" algn="ctr">
            <a:noFill/>
            <a:prstDash val="solid"/>
            <a:headEnd type="none" w="med" len="med"/>
            <a:tailEnd type="none" w="med" len="med"/>
          </a:ln>
          <a:effectLst/>
        </p:spPr>
      </p:pic>
      <p:sp>
        <p:nvSpPr>
          <p:cNvPr id="16" name="Rectangle 6"/>
          <p:cNvSpPr/>
          <p:nvPr userDrawn="1"/>
        </p:nvSpPr>
        <p:spPr>
          <a:xfrm>
            <a:off x="1" y="2694136"/>
            <a:ext cx="9144000" cy="2449364"/>
          </a:xfrm>
          <a:custGeom>
            <a:avLst/>
            <a:gdLst/>
            <a:ahLst/>
            <a:cxnLst/>
            <a:rect l="l" t="t" r="r" b="b"/>
            <a:pathLst>
              <a:path w="9144000" h="2386199">
                <a:moveTo>
                  <a:pt x="4572000" y="0"/>
                </a:moveTo>
                <a:cubicBezTo>
                  <a:pt x="6259655" y="0"/>
                  <a:pt x="7830432" y="84096"/>
                  <a:pt x="9144000" y="229110"/>
                </a:cubicBezTo>
                <a:lnTo>
                  <a:pt x="9144000" y="2386199"/>
                </a:lnTo>
                <a:lnTo>
                  <a:pt x="0" y="2386199"/>
                </a:lnTo>
                <a:lnTo>
                  <a:pt x="0" y="229110"/>
                </a:lnTo>
                <a:cubicBezTo>
                  <a:pt x="1313568" y="84096"/>
                  <a:pt x="2884345" y="0"/>
                  <a:pt x="4572000" y="0"/>
                </a:cubicBezTo>
                <a:close/>
              </a:path>
            </a:pathLst>
          </a:custGeom>
          <a:gradFill>
            <a:gsLst>
              <a:gs pos="0">
                <a:schemeClr val="bg2">
                  <a:alpha val="0"/>
                </a:schemeClr>
              </a:gs>
              <a:gs pos="100000">
                <a:schemeClr val="bg2"/>
              </a:gs>
            </a:gsLst>
            <a:lin ang="5400000" scaled="1"/>
          </a:gradFill>
          <a:ln w="28575"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7" name="Picture 16"/>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18" name="fl" descr="                              Dell - Internal Use - Confidential&#10;"/>
          <p:cNvSpPr txBox="1"/>
          <p:nvPr userDrawn="1"/>
        </p:nvSpPr>
        <p:spPr>
          <a:xfrm>
            <a:off x="576263" y="48680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7F7F7F"/>
                </a:solidFill>
                <a:latin typeface="+mn-lt"/>
              </a:rPr>
              <a:t>© Copyright 2017 Dell Inc.</a:t>
            </a:r>
          </a:p>
        </p:txBody>
      </p:sp>
      <p:sp>
        <p:nvSpPr>
          <p:cNvPr id="19" name="TextBox 18"/>
          <p:cNvSpPr txBox="1"/>
          <p:nvPr userDrawn="1"/>
        </p:nvSpPr>
        <p:spPr>
          <a:xfrm>
            <a:off x="276035" y="48672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a:solidFill>
                <a:schemeClr val="bg2">
                  <a:lumMod val="50000"/>
                  <a:lumOff val="50000"/>
                </a:schemeClr>
              </a:solidFill>
              <a:latin typeface="+mn-lt"/>
              <a:ea typeface="+mn-ea"/>
              <a:cs typeface="+mn-cs"/>
            </a:endParaRPr>
          </a:p>
        </p:txBody>
      </p:sp>
      <p:sp>
        <p:nvSpPr>
          <p:cNvPr id="2" name="Title 1"/>
          <p:cNvSpPr>
            <a:spLocks noGrp="1"/>
          </p:cNvSpPr>
          <p:nvPr>
            <p:ph type="title" hasCustomPrompt="1"/>
          </p:nvPr>
        </p:nvSpPr>
        <p:spPr>
          <a:xfrm>
            <a:off x="274319" y="273700"/>
            <a:ext cx="7955280" cy="640080"/>
          </a:xfrm>
          <a:prstGeom prst="rect">
            <a:avLst/>
          </a:prstGeom>
        </p:spPr>
        <p:txBody>
          <a:bodyPr lIns="0" rIns="0"/>
          <a:lstStyle>
            <a:lvl1pPr>
              <a:defRPr lang="en-US" dirty="0">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chemeClr val="tx2"/>
                </a:solidFill>
                <a:latin typeface="+mn-lt"/>
                <a:ea typeface="Arial"/>
              </a:defRPr>
            </a:lvl1pPr>
            <a:lvl2pPr>
              <a:lnSpc>
                <a:spcPct val="100000"/>
              </a:lnSpc>
              <a:spcBef>
                <a:spcPts val="300"/>
              </a:spcBef>
              <a:spcAft>
                <a:spcPts val="0"/>
              </a:spcAft>
              <a:buClr>
                <a:srgbClr val="808080"/>
              </a:buClr>
              <a:defRPr>
                <a:solidFill>
                  <a:schemeClr val="tx2"/>
                </a:solidFill>
                <a:latin typeface="+mn-lt"/>
                <a:ea typeface="Arial"/>
              </a:defRPr>
            </a:lvl2pPr>
            <a:lvl3pPr marL="858838" indent="-169863">
              <a:lnSpc>
                <a:spcPct val="100000"/>
              </a:lnSpc>
              <a:spcBef>
                <a:spcPts val="300"/>
              </a:spcBef>
              <a:spcAft>
                <a:spcPts val="0"/>
              </a:spcAft>
              <a:buClr>
                <a:srgbClr val="808080"/>
              </a:buClr>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33455114"/>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i="0">
                <a:solidFill>
                  <a:srgbClr val="008774"/>
                </a:solidFill>
                <a:latin typeface="Proxima Nova Semibold"/>
                <a:cs typeface="Proxima Nova Semibold"/>
              </a:defRPr>
            </a:lvl1pPr>
          </a:lstStyle>
          <a:p>
            <a:r>
              <a:rPr lang="en-US" dirty="0"/>
              <a:t>Click to edit Master title style</a:t>
            </a: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b="0" i="0">
                <a:solidFill>
                  <a:srgbClr val="7F7F7F"/>
                </a:solidFill>
                <a:latin typeface="Proxima Nova Semibold"/>
                <a:cs typeface="Proxima Nova Semibold"/>
              </a:defRPr>
            </a:lvl1pPr>
          </a:lstStyle>
          <a:p>
            <a:pPr lvl="0"/>
            <a:r>
              <a:rPr lang="en-US" dirty="0"/>
              <a:t>Click to edit Master</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cap="all" baseline="0">
                <a:solidFill>
                  <a:schemeClr val="tx2"/>
                </a:solidFill>
                <a:latin typeface="+mj-lt"/>
                <a:cs typeface="Verdana"/>
              </a:defRPr>
            </a:lvl1pPr>
          </a:lstStyle>
          <a:p>
            <a:r>
              <a:rPr lang="en-US" dirty="0" smtClean="0"/>
              <a:t>CLICK TO EDIT MASTER TITLE STYLE</a:t>
            </a:r>
            <a:endParaRPr lang="en-US" dirty="0"/>
          </a:p>
        </p:txBody>
      </p:sp>
      <p:sp>
        <p:nvSpPr>
          <p:cNvPr id="12"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cap="all" baseline="0">
                <a:solidFill>
                  <a:srgbClr val="BABCBE"/>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6"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cap="all" baseline="0">
                <a:solidFill>
                  <a:srgbClr val="2C95DD"/>
                </a:solidFill>
                <a:latin typeface="+mj-lt"/>
                <a:cs typeface="Verdana"/>
              </a:defRPr>
            </a:lvl1pPr>
          </a:lstStyle>
          <a:p>
            <a:r>
              <a:rPr lang="en-US" dirty="0" smtClean="0"/>
              <a:t>CLICK TO EDIT MASTER TITLE STYLE</a:t>
            </a:r>
            <a:endParaRPr lang="en-US" dirty="0"/>
          </a:p>
        </p:txBody>
      </p:sp>
      <p:sp>
        <p:nvSpPr>
          <p:cNvPr id="7"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chemeClr val="accent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990599"/>
            <a:ext cx="84582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5"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432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slide_Blac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9161" y="2257138"/>
            <a:ext cx="3046048" cy="543212"/>
          </a:xfrm>
          <a:prstGeom prst="rect">
            <a:avLst/>
          </a:prstGeom>
        </p:spPr>
      </p:pic>
    </p:spTree>
    <p:extLst>
      <p:ext uri="{BB962C8B-B14F-4D97-AF65-F5344CB8AC3E}">
        <p14:creationId xmlns:p14="http://schemas.microsoft.com/office/powerpoint/2010/main" val="826040191"/>
      </p:ext>
    </p:extLst>
  </p:cSld>
  <p:clrMapOvr>
    <a:masterClrMapping/>
  </p:clrMapOvr>
  <p:transition spd="med">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9413"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7" name="Group 6"/>
          <p:cNvGrpSpPr/>
          <p:nvPr userDrawn="1"/>
        </p:nvGrpSpPr>
        <p:grpSpPr>
          <a:xfrm>
            <a:off x="379413" y="4623778"/>
            <a:ext cx="2947194" cy="310172"/>
            <a:chOff x="4362003" y="4593555"/>
            <a:chExt cx="3946179" cy="415308"/>
          </a:xfrm>
        </p:grpSpPr>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1" name="Picture 10"/>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12" name="Picture 11"/>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13" name="Picture 12" descr="Federation_Logo_Color.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113"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113" y="4629151"/>
            <a:ext cx="787466" cy="18052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7513"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rgbClr val="BABCBE"/>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413" y="4622799"/>
            <a:ext cx="366563" cy="366563"/>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accent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02997" y="1657351"/>
            <a:ext cx="4899905" cy="158147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black bkgd white title top">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79000" contrast="40000"/>
                    </a14:imgEffect>
                  </a14:imgLayer>
                </a14:imgProps>
              </a:ext>
              <a:ext uri="{28A0092B-C50C-407E-A947-70E740481C1C}">
                <a14:useLocalDpi xmlns:a14="http://schemas.microsoft.com/office/drawing/2010/main"/>
              </a:ext>
            </a:extLst>
          </a:blip>
          <a:srcRect t="2602" b="22399"/>
          <a:stretch/>
        </p:blipFill>
        <p:spPr>
          <a:xfrm>
            <a:off x="0" y="0"/>
            <a:ext cx="9144000" cy="5143499"/>
          </a:xfrm>
          <a:prstGeom prst="rect">
            <a:avLst/>
          </a:prstGeom>
        </p:spPr>
      </p:pic>
      <p:sp>
        <p:nvSpPr>
          <p:cNvPr id="13" name="Rectangle 12"/>
          <p:cNvSpPr/>
          <p:nvPr userDrawn="1"/>
        </p:nvSpPr>
        <p:spPr>
          <a:xfrm>
            <a:off x="0" y="0"/>
            <a:ext cx="9144000" cy="5143500"/>
          </a:xfrm>
          <a:prstGeom prst="rect">
            <a:avLst/>
          </a:prstGeom>
          <a:gradFill flip="none" rotWithShape="1">
            <a:gsLst>
              <a:gs pos="0">
                <a:schemeClr val="accent1">
                  <a:lumMod val="50000"/>
                  <a:alpha val="50000"/>
                </a:schemeClr>
              </a:gs>
              <a:gs pos="70000">
                <a:schemeClr val="bg2">
                  <a:alpha val="50000"/>
                </a:schemeClr>
              </a:gs>
            </a:gsLst>
            <a:path path="circle">
              <a:fillToRect r="100000" b="100000"/>
            </a:path>
            <a:tileRect l="-100000" t="-100000"/>
          </a:gradFill>
          <a:ln w="12700"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4" name="Picture 13"/>
          <p:cNvPicPr>
            <a:picLocks noChangeAspect="1"/>
          </p:cNvPicPr>
          <p:nvPr userDrawn="1"/>
        </p:nvPicPr>
        <p:blipFill rotWithShape="1">
          <a:blip r:embed="rId4" cstate="hqprint">
            <a:alphaModFix amt="5000"/>
            <a:extLst>
              <a:ext uri="{28A0092B-C50C-407E-A947-70E740481C1C}">
                <a14:useLocalDpi xmlns:a14="http://schemas.microsoft.com/office/drawing/2010/main"/>
              </a:ext>
            </a:extLst>
          </a:blip>
          <a:srcRect l="1818" b="3352"/>
          <a:stretch/>
        </p:blipFill>
        <p:spPr>
          <a:xfrm>
            <a:off x="0" y="1"/>
            <a:ext cx="9144001" cy="5143499"/>
          </a:xfrm>
          <a:prstGeom prst="rect">
            <a:avLst/>
          </a:prstGeom>
          <a:blipFill dpi="0" rotWithShape="1">
            <a:blip r:embed="rId5" cstate="print">
              <a:alphaModFix amt="5000"/>
            </a:blip>
            <a:srcRect/>
            <a:stretch>
              <a:fillRect/>
            </a:stretch>
          </a:blipFill>
          <a:ln w="55000" cap="flat" cmpd="thickThin" algn="ctr">
            <a:noFill/>
            <a:prstDash val="solid"/>
            <a:headEnd type="none" w="med" len="med"/>
            <a:tailEnd type="none" w="med" len="med"/>
          </a:ln>
          <a:effectLst/>
        </p:spPr>
      </p:pic>
      <p:sp>
        <p:nvSpPr>
          <p:cNvPr id="15" name="Rectangle 6"/>
          <p:cNvSpPr/>
          <p:nvPr userDrawn="1"/>
        </p:nvSpPr>
        <p:spPr>
          <a:xfrm>
            <a:off x="1" y="2694136"/>
            <a:ext cx="9144000" cy="2449364"/>
          </a:xfrm>
          <a:custGeom>
            <a:avLst/>
            <a:gdLst/>
            <a:ahLst/>
            <a:cxnLst/>
            <a:rect l="l" t="t" r="r" b="b"/>
            <a:pathLst>
              <a:path w="9144000" h="2386199">
                <a:moveTo>
                  <a:pt x="4572000" y="0"/>
                </a:moveTo>
                <a:cubicBezTo>
                  <a:pt x="6259655" y="0"/>
                  <a:pt x="7830432" y="84096"/>
                  <a:pt x="9144000" y="229110"/>
                </a:cubicBezTo>
                <a:lnTo>
                  <a:pt x="9144000" y="2386199"/>
                </a:lnTo>
                <a:lnTo>
                  <a:pt x="0" y="2386199"/>
                </a:lnTo>
                <a:lnTo>
                  <a:pt x="0" y="229110"/>
                </a:lnTo>
                <a:cubicBezTo>
                  <a:pt x="1313568" y="84096"/>
                  <a:pt x="2884345" y="0"/>
                  <a:pt x="4572000" y="0"/>
                </a:cubicBezTo>
                <a:close/>
              </a:path>
            </a:pathLst>
          </a:custGeom>
          <a:gradFill>
            <a:gsLst>
              <a:gs pos="0">
                <a:schemeClr val="bg2">
                  <a:alpha val="0"/>
                </a:schemeClr>
              </a:gs>
              <a:gs pos="100000">
                <a:schemeClr val="bg2"/>
              </a:gs>
            </a:gsLst>
            <a:lin ang="5400000" scaled="1"/>
          </a:gradFill>
          <a:ln w="28575" cmpd="sng">
            <a:noFill/>
          </a:ln>
          <a:effectLst/>
        </p:spPr>
        <p:txBody>
          <a:bodyPr wrap="square" lIns="182880" tIns="137160" rIns="137160" bIns="137160" rtlCol="0" anchor="ctr">
            <a:noAutofit/>
          </a:bodyPr>
          <a:lstStyle/>
          <a:p>
            <a:pPr marL="0" marR="0" lvl="0" indent="0" algn="ctr" defTabSz="9144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err="1">
              <a:ln>
                <a:noFill/>
              </a:ln>
              <a:solidFill>
                <a:schemeClr val="tx2"/>
              </a:solidFill>
              <a:effectLst/>
              <a:uLnTx/>
              <a:uFillTx/>
              <a:latin typeface="Arial"/>
              <a:ea typeface="+mn-ea"/>
              <a:cs typeface="+mn-cs"/>
            </a:endParaRPr>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
        <p:nvSpPr>
          <p:cNvPr id="17" name="fl" descr="                              Dell - Internal Use - Confidential&#10;"/>
          <p:cNvSpPr txBox="1"/>
          <p:nvPr userDrawn="1"/>
        </p:nvSpPr>
        <p:spPr>
          <a:xfrm>
            <a:off x="576263" y="48680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7F7F7F"/>
                </a:solidFill>
                <a:latin typeface="+mn-lt"/>
              </a:rPr>
              <a:t>© Copyright 2017 Dell Inc.</a:t>
            </a:r>
          </a:p>
        </p:txBody>
      </p:sp>
      <p:sp>
        <p:nvSpPr>
          <p:cNvPr id="18" name="TextBox 17"/>
          <p:cNvSpPr txBox="1"/>
          <p:nvPr userDrawn="1"/>
        </p:nvSpPr>
        <p:spPr>
          <a:xfrm>
            <a:off x="276035" y="4867275"/>
            <a:ext cx="94039" cy="84639"/>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bg2">
                    <a:lumMod val="50000"/>
                    <a:lumOff val="50000"/>
                  </a:schemeClr>
                </a:solidFill>
                <a:latin typeface="+mn-lt"/>
                <a:ea typeface="+mn-ea"/>
                <a:cs typeface="+mn-cs"/>
              </a:rPr>
              <a:pPr algn="l" rtl="0" fontAlgn="base">
                <a:lnSpc>
                  <a:spcPct val="90000"/>
                </a:lnSpc>
                <a:spcBef>
                  <a:spcPct val="0"/>
                </a:spcBef>
                <a:spcAft>
                  <a:spcPct val="0"/>
                </a:spcAft>
                <a:buClr>
                  <a:schemeClr val="bg1"/>
                </a:buClr>
              </a:pPr>
              <a:t>‹#›</a:t>
            </a:fld>
            <a:endParaRPr lang="en-US" sz="600" b="0" kern="1200" dirty="0">
              <a:solidFill>
                <a:schemeClr val="bg2">
                  <a:lumMod val="50000"/>
                  <a:lumOff val="50000"/>
                </a:schemeClr>
              </a:solidFill>
              <a:latin typeface="+mn-lt"/>
              <a:ea typeface="+mn-ea"/>
              <a:cs typeface="+mn-cs"/>
            </a:endParaRPr>
          </a:p>
        </p:txBody>
      </p:sp>
      <p:sp>
        <p:nvSpPr>
          <p:cNvPr id="9" name="Title 1"/>
          <p:cNvSpPr>
            <a:spLocks noGrp="1"/>
          </p:cNvSpPr>
          <p:nvPr>
            <p:ph type="title" hasCustomPrompt="1"/>
          </p:nvPr>
        </p:nvSpPr>
        <p:spPr>
          <a:xfrm>
            <a:off x="274318" y="264629"/>
            <a:ext cx="7955280" cy="487313"/>
          </a:xfrm>
          <a:prstGeom prst="rect">
            <a:avLst/>
          </a:prstGeom>
        </p:spPr>
        <p:txBody>
          <a:bodyPr lIns="0" rIns="0"/>
          <a:lstStyle>
            <a:lvl1pPr>
              <a:defRPr lang="en-US" dirty="0">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Tree>
    <p:extLst>
      <p:ext uri="{BB962C8B-B14F-4D97-AF65-F5344CB8AC3E}">
        <p14:creationId xmlns:p14="http://schemas.microsoft.com/office/powerpoint/2010/main" val="298237349"/>
      </p:ext>
    </p:extLst>
  </p:cSld>
  <p:clrMapOvr>
    <a:masterClrMapping/>
  </p:clrMapOvr>
  <p:transition spd="med">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Divider_Image 1">
    <p:spTree>
      <p:nvGrpSpPr>
        <p:cNvPr id="1" name=""/>
        <p:cNvGrpSpPr/>
        <p:nvPr/>
      </p:nvGrpSpPr>
      <p:grpSpPr>
        <a:xfrm>
          <a:off x="0" y="0"/>
          <a:ext cx="0" cy="0"/>
          <a:chOff x="0" y="0"/>
          <a:chExt cx="0" cy="0"/>
        </a:xfrm>
      </p:grpSpPr>
      <p:pic>
        <p:nvPicPr>
          <p:cNvPr id="5" name="Picture 4" descr="Forum cover no text.jp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 name="Title 1"/>
          <p:cNvSpPr>
            <a:spLocks noGrp="1"/>
          </p:cNvSpPr>
          <p:nvPr>
            <p:ph type="title" hasCustomPrompt="1"/>
          </p:nvPr>
        </p:nvSpPr>
        <p:spPr>
          <a:xfrm>
            <a:off x="274320" y="1748271"/>
            <a:ext cx="6850901" cy="1495794"/>
          </a:xfrm>
          <a:prstGeom prst="rect">
            <a:avLst/>
          </a:prstGeom>
        </p:spPr>
        <p:txBody>
          <a:bodyPr lIns="0" rIns="0"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0368" y="4838501"/>
            <a:ext cx="675925" cy="120540"/>
          </a:xfrm>
          <a:prstGeom prst="rect">
            <a:avLst/>
          </a:prstGeom>
        </p:spPr>
      </p:pic>
    </p:spTree>
    <p:extLst/>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cap="all" baseline="0">
                <a:solidFill>
                  <a:schemeClr val="tx2"/>
                </a:solidFill>
                <a:latin typeface="+mj-lt"/>
                <a:cs typeface="Verdana"/>
              </a:defRPr>
            </a:lvl1pPr>
          </a:lstStyle>
          <a:p>
            <a:r>
              <a:rPr lang="en-US" dirty="0" smtClean="0"/>
              <a:t>CLICK TO EDIT MASTER TITLE STYLE</a:t>
            </a:r>
            <a:endParaRPr lang="en-US" dirty="0"/>
          </a:p>
        </p:txBody>
      </p:sp>
      <p:sp>
        <p:nvSpPr>
          <p:cNvPr id="9"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cap="all" baseline="0">
                <a:solidFill>
                  <a:schemeClr val="tx2"/>
                </a:solidFill>
                <a:latin typeface="+mj-lt"/>
                <a:cs typeface="Verdana"/>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cap="all" baseline="0">
                <a:solidFill>
                  <a:srgbClr val="717074"/>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latin typeface="+mn-lt"/>
              </a:defRPr>
            </a:lvl1pPr>
            <a:lvl2pPr>
              <a:spcBef>
                <a:spcPts val="300"/>
              </a:spcBef>
              <a:buClr>
                <a:schemeClr val="tx2"/>
              </a:buClr>
              <a:defRPr sz="2000">
                <a:solidFill>
                  <a:schemeClr val="bg2"/>
                </a:solidFill>
                <a:latin typeface="+mn-lt"/>
              </a:defRPr>
            </a:lvl2pPr>
            <a:lvl3pPr marL="1084263" indent="-169863">
              <a:spcBef>
                <a:spcPts val="300"/>
              </a:spcBef>
              <a:buClr>
                <a:schemeClr val="tx2"/>
              </a:buClr>
              <a:defRPr sz="1600">
                <a:solidFill>
                  <a:schemeClr val="bg2"/>
                </a:solidFill>
                <a:latin typeface="+mn-lt"/>
              </a:defRPr>
            </a:lvl3pPr>
            <a:lvl4pPr marL="1430338" indent="-168275">
              <a:spcBef>
                <a:spcPts val="300"/>
              </a:spcBef>
              <a:buClr>
                <a:schemeClr val="tx2"/>
              </a:buClr>
              <a:defRPr sz="1200">
                <a:solidFill>
                  <a:schemeClr val="bg2"/>
                </a:solidFill>
                <a:latin typeface="+mn-lt"/>
              </a:defRPr>
            </a:lvl4pPr>
            <a:lvl5pPr marL="1770063" indent="-169863">
              <a:spcBef>
                <a:spcPts val="300"/>
              </a:spcBef>
              <a:buClr>
                <a:schemeClr val="tx2"/>
              </a:buClr>
              <a:buFont typeface="Arial"/>
              <a:buChar char="•"/>
              <a:defRPr sz="1100">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lang="en-US" dirty="0">
                <a:latin typeface="Arial" panose="020B0604020202020204" pitchFamily="34" charset="0"/>
                <a:ea typeface="Arial"/>
                <a:cs typeface="Arial" panose="020B0604020202020204" pitchFamily="34" charset="0"/>
              </a:defRPr>
            </a:lvl1pPr>
          </a:lstStyle>
          <a:p>
            <a:pPr lvl="0"/>
            <a:r>
              <a:rPr lang="en-US" dirty="0"/>
              <a:t>Click to edit content page title</a:t>
            </a:r>
          </a:p>
        </p:txBody>
      </p:sp>
      <p:sp>
        <p:nvSpPr>
          <p:cNvPr id="6" name="Content Placeholder 2"/>
          <p:cNvSpPr>
            <a:spLocks noGrp="1"/>
          </p:cNvSpPr>
          <p:nvPr>
            <p:ph sz="half" idx="1" hasCustomPrompt="1"/>
          </p:nvPr>
        </p:nvSpPr>
        <p:spPr>
          <a:xfrm>
            <a:off x="274319"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tx2"/>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tx2"/>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chemeClr val="tx2"/>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1655400052"/>
      </p:ext>
    </p:extLst>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4338"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latin typeface="+mn-lt"/>
              </a:defRPr>
            </a:lvl1pPr>
            <a:lvl2pPr marL="169863" indent="-169863">
              <a:spcBef>
                <a:spcPts val="1200"/>
              </a:spcBef>
              <a:buClr>
                <a:schemeClr val="tx2"/>
              </a:buClr>
              <a:buFont typeface="Arial"/>
              <a:buChar char="•"/>
              <a:defRPr sz="1800">
                <a:solidFill>
                  <a:srgbClr val="717074"/>
                </a:solidFill>
                <a:latin typeface="+mn-lt"/>
              </a:defRPr>
            </a:lvl2pPr>
            <a:lvl3pPr marL="515938" indent="-168275">
              <a:spcBef>
                <a:spcPts val="300"/>
              </a:spcBef>
              <a:buClr>
                <a:schemeClr val="tx2"/>
              </a:buClr>
              <a:buFont typeface="Lucida Grande"/>
              <a:buChar char="­"/>
              <a:defRPr sz="1400">
                <a:solidFill>
                  <a:srgbClr val="717074"/>
                </a:solidFill>
                <a:latin typeface="+mn-lt"/>
              </a:defRPr>
            </a:lvl3pPr>
            <a:lvl4pPr marL="855663" indent="-169863">
              <a:spcBef>
                <a:spcPts val="300"/>
              </a:spcBef>
              <a:buClr>
                <a:schemeClr val="tx2"/>
              </a:buClr>
              <a:buFont typeface="Arial"/>
              <a:buChar char="•"/>
              <a:defRPr sz="1100">
                <a:solidFill>
                  <a:srgbClr val="717074"/>
                </a:solidFill>
                <a:latin typeface="+mn-lt"/>
              </a:defRPr>
            </a:lvl4pPr>
            <a:lvl5pPr marL="1201738" indent="-168275">
              <a:spcBef>
                <a:spcPts val="300"/>
              </a:spcBef>
              <a:buClr>
                <a:schemeClr val="tx2"/>
              </a:buClr>
              <a:buFont typeface="Arial"/>
              <a:buChar char="–"/>
              <a:defRPr sz="1050">
                <a:solidFill>
                  <a:srgbClr val="717074"/>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latin typeface="+mn-lt"/>
              </a:defRPr>
            </a:lvl1pPr>
            <a:lvl2pPr marL="169863" indent="-169863">
              <a:spcBef>
                <a:spcPts val="1200"/>
              </a:spcBef>
              <a:buClr>
                <a:schemeClr val="tx2"/>
              </a:buClr>
              <a:buFont typeface="Arial"/>
              <a:buChar char="•"/>
              <a:defRPr sz="1800">
                <a:solidFill>
                  <a:srgbClr val="717074"/>
                </a:solidFill>
                <a:latin typeface="+mn-lt"/>
              </a:defRPr>
            </a:lvl2pPr>
            <a:lvl3pPr marL="515938" indent="-168275">
              <a:spcBef>
                <a:spcPts val="300"/>
              </a:spcBef>
              <a:buClr>
                <a:schemeClr val="tx2"/>
              </a:buClr>
              <a:buFont typeface="Lucida Grande"/>
              <a:buChar char="­"/>
              <a:defRPr sz="1400">
                <a:solidFill>
                  <a:srgbClr val="717074"/>
                </a:solidFill>
                <a:latin typeface="+mn-lt"/>
              </a:defRPr>
            </a:lvl3pPr>
            <a:lvl4pPr marL="855663" indent="-169863">
              <a:spcBef>
                <a:spcPts val="300"/>
              </a:spcBef>
              <a:buClr>
                <a:schemeClr val="tx2"/>
              </a:buClr>
              <a:buFont typeface="Arial"/>
              <a:buChar char="•"/>
              <a:defRPr sz="1100">
                <a:solidFill>
                  <a:srgbClr val="717074"/>
                </a:solidFill>
                <a:latin typeface="+mn-lt"/>
              </a:defRPr>
            </a:lvl4pPr>
            <a:lvl5pPr marL="1201738" indent="-168275">
              <a:spcBef>
                <a:spcPts val="300"/>
              </a:spcBef>
              <a:buClr>
                <a:schemeClr val="tx2"/>
              </a:buClr>
              <a:buFont typeface="Arial"/>
              <a:buChar char="–"/>
              <a:defRPr sz="1050">
                <a:solidFill>
                  <a:srgbClr val="717074"/>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grpSp>
        <p:nvGrpSpPr>
          <p:cNvPr id="6" name="Group 5"/>
          <p:cNvGrpSpPr/>
          <p:nvPr userDrawn="1"/>
        </p:nvGrpSpPr>
        <p:grpSpPr>
          <a:xfrm>
            <a:off x="379413" y="4623778"/>
            <a:ext cx="2947194" cy="310172"/>
            <a:chOff x="4362003" y="4593555"/>
            <a:chExt cx="3946179" cy="415308"/>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12" name="Picture 11" descr="Federation_Logo_Colo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413"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413" y="4629151"/>
            <a:ext cx="787466" cy="180528"/>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6713"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413" y="4622799"/>
            <a:ext cx="366563" cy="366563"/>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cap="all" baseline="0">
                <a:solidFill>
                  <a:schemeClr val="bg2"/>
                </a:solidFill>
                <a:latin typeface="+mj-lt"/>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02997" y="1657351"/>
            <a:ext cx="4899905" cy="158147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594" indent="-228594">
              <a:spcBef>
                <a:spcPts val="1200"/>
              </a:spcBef>
              <a:buClr>
                <a:schemeClr val="tx2"/>
              </a:buClr>
              <a:defRPr sz="2400">
                <a:solidFill>
                  <a:schemeClr val="bg2"/>
                </a:solidFill>
                <a:latin typeface="Arial" panose="020B0604020202020204" pitchFamily="34" charset="0"/>
              </a:defRPr>
            </a:lvl1pPr>
            <a:lvl2pPr>
              <a:spcBef>
                <a:spcPts val="300"/>
              </a:spcBef>
              <a:buClr>
                <a:schemeClr val="tx2"/>
              </a:buClr>
              <a:defRPr sz="2000">
                <a:solidFill>
                  <a:schemeClr val="bg2"/>
                </a:solidFill>
                <a:latin typeface="Arial" panose="020B0604020202020204" pitchFamily="34" charset="0"/>
              </a:defRPr>
            </a:lvl2pPr>
            <a:lvl3pPr marL="1084236" indent="-169859">
              <a:spcBef>
                <a:spcPts val="300"/>
              </a:spcBef>
              <a:buClr>
                <a:schemeClr val="tx2"/>
              </a:buClr>
              <a:defRPr sz="1600">
                <a:solidFill>
                  <a:schemeClr val="bg2"/>
                </a:solidFill>
                <a:latin typeface="Arial" panose="020B0604020202020204" pitchFamily="34" charset="0"/>
              </a:defRPr>
            </a:lvl3pPr>
            <a:lvl4pPr marL="1430303" indent="-168271">
              <a:spcBef>
                <a:spcPts val="300"/>
              </a:spcBef>
              <a:buClr>
                <a:schemeClr val="tx2"/>
              </a:buClr>
              <a:defRPr sz="1200">
                <a:solidFill>
                  <a:schemeClr val="bg2"/>
                </a:solidFill>
                <a:latin typeface="Arial" panose="020B0604020202020204" pitchFamily="34" charset="0"/>
              </a:defRPr>
            </a:lvl4pPr>
            <a:lvl5pPr marL="1770019" indent="-169859">
              <a:spcBef>
                <a:spcPts val="300"/>
              </a:spcBef>
              <a:buClr>
                <a:schemeClr val="tx2"/>
              </a:buClr>
              <a:buFont typeface="Arial"/>
              <a:buChar char="•"/>
              <a:defRPr sz="1100">
                <a:solidFill>
                  <a:schemeClr val="bg2"/>
                </a:solidFill>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ctrTitle" hasCustomPrompt="1"/>
          </p:nvPr>
        </p:nvSpPr>
        <p:spPr>
          <a:xfrm>
            <a:off x="379413" y="228601"/>
            <a:ext cx="8458200" cy="428625"/>
          </a:xfrm>
          <a:prstGeom prst="rect">
            <a:avLst/>
          </a:prstGeom>
        </p:spPr>
        <p:txBody>
          <a:bodyPr lIns="0" tIns="0" rIns="0" bIns="0" anchor="t" anchorCtr="0"/>
          <a:lstStyle>
            <a:lvl1pPr algn="l">
              <a:lnSpc>
                <a:spcPct val="100000"/>
              </a:lnSpc>
              <a:defRPr sz="2800" cap="all" baseline="0">
                <a:solidFill>
                  <a:schemeClr val="tx2"/>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987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325443"/>
            <a:ext cx="8410575" cy="460375"/>
          </a:xfrm>
          <a:prstGeom prst="rect">
            <a:avLst/>
          </a:prstGeom>
          <a:noFill/>
        </p:spPr>
        <p:txBody>
          <a:bodyPr lIns="0" tIns="0" rIns="0" bIns="0" anchor="t" anchorCtr="0"/>
          <a:lstStyle>
            <a:lvl1pPr>
              <a:lnSpc>
                <a:spcPct val="90000"/>
              </a:lnSpc>
              <a:defRPr sz="3200">
                <a:solidFill>
                  <a:schemeClr val="tx2"/>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6" y="1074738"/>
            <a:ext cx="8410575" cy="3382962"/>
          </a:xfrm>
          <a:prstGeom prst="rect">
            <a:avLst/>
          </a:prstGeom>
          <a:noFill/>
        </p:spPr>
        <p:txBody>
          <a:bodyPr lIns="0" tIns="0" rIns="0" bIns="0">
            <a:noAutofit/>
          </a:bodyPr>
          <a:lstStyle>
            <a:lvl1pPr>
              <a:spcBef>
                <a:spcPts val="1200"/>
              </a:spcBef>
              <a:buClr>
                <a:schemeClr val="tx2"/>
              </a:buClr>
              <a:buFont typeface="Wingdings" pitchFamily="2" charset="2"/>
              <a:buChar char=""/>
              <a:defRPr sz="2400">
                <a:solidFill>
                  <a:schemeClr val="bg2"/>
                </a:solidFill>
                <a:latin typeface="Verdana" pitchFamily="34" charset="0"/>
              </a:defRPr>
            </a:lvl1pPr>
            <a:lvl2pPr>
              <a:spcBef>
                <a:spcPts val="300"/>
              </a:spcBef>
              <a:buClr>
                <a:schemeClr val="tx2"/>
              </a:buClr>
              <a:buFont typeface="Verdana" pitchFamily="34" charset="0"/>
              <a:buChar char="–"/>
              <a:defRPr sz="2000">
                <a:solidFill>
                  <a:schemeClr val="bg2"/>
                </a:solidFill>
                <a:latin typeface="Verdana" pitchFamily="34" charset="0"/>
              </a:defRPr>
            </a:lvl2pPr>
            <a:lvl3pPr>
              <a:spcBef>
                <a:spcPts val="300"/>
              </a:spcBef>
              <a:buClr>
                <a:schemeClr val="tx2"/>
              </a:buClr>
              <a:buFont typeface="Verdana" pitchFamily="34" charset="0"/>
              <a:buChar char="▪"/>
              <a:defRPr sz="1600">
                <a:solidFill>
                  <a:schemeClr val="bg2"/>
                </a:solidFill>
                <a:latin typeface="Verdana" pitchFamily="34" charset="0"/>
              </a:defRPr>
            </a:lvl3pPr>
            <a:lvl4pPr marL="1658729" indent="-287303">
              <a:spcBef>
                <a:spcPts val="300"/>
              </a:spcBef>
              <a:buClr>
                <a:schemeClr val="tx2"/>
              </a:buClr>
              <a:buFont typeface="Verdana" pitchFamily="34" charset="0"/>
              <a:buChar char="—"/>
              <a:defRPr sz="1200">
                <a:solidFill>
                  <a:schemeClr val="bg2"/>
                </a:solidFill>
                <a:latin typeface="Verdana" pitchFamily="34" charset="0"/>
              </a:defRPr>
            </a:lvl4pPr>
            <a:lvl5pPr>
              <a:spcBef>
                <a:spcPts val="300"/>
              </a:spcBef>
              <a:buClr>
                <a:schemeClr val="tx2"/>
              </a:buClr>
              <a:buFont typeface="Verdana" pitchFamily="34" charset="0"/>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7" name="Picture 6" descr="Forum cover no text.jp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Tree>
    <p:extLst/>
  </p:cSld>
  <p:clrMapOvr>
    <a:masterClrMapping/>
  </p:clrMapOvr>
  <p:transition spd="med">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W17 cover">
    <p:spTree>
      <p:nvGrpSpPr>
        <p:cNvPr id="1" name=""/>
        <p:cNvGrpSpPr/>
        <p:nvPr/>
      </p:nvGrpSpPr>
      <p:grpSpPr>
        <a:xfrm>
          <a:off x="0" y="0"/>
          <a:ext cx="0" cy="0"/>
          <a:chOff x="0" y="0"/>
          <a:chExt cx="0" cy="0"/>
        </a:xfrm>
      </p:grpSpPr>
      <p:pic>
        <p:nvPicPr>
          <p:cNvPr id="2" name="Picture 1" descr="cover.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5024"/>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6" y="0"/>
            <a:ext cx="9141294" cy="5143500"/>
          </a:xfrm>
          <a:prstGeom prst="rect">
            <a:avLst/>
          </a:prstGeom>
        </p:spPr>
      </p:pic>
      <p:sp>
        <p:nvSpPr>
          <p:cNvPr id="3" name="Title 2"/>
          <p:cNvSpPr>
            <a:spLocks noGrp="1"/>
          </p:cNvSpPr>
          <p:nvPr>
            <p:ph type="title"/>
          </p:nvPr>
        </p:nvSpPr>
        <p:spPr>
          <a:xfrm>
            <a:off x="481013" y="1849438"/>
            <a:ext cx="4001983" cy="520862"/>
          </a:xfrm>
          <a:prstGeom prst="rect">
            <a:avLst/>
          </a:prstGeom>
        </p:spPr>
        <p:txBody>
          <a:bodyPr vert="horz" lIns="0" tIns="0" rIns="0" bIns="0"/>
          <a:lstStyle>
            <a:lvl1pPr>
              <a:defRPr sz="2000" baseline="0">
                <a:solidFill>
                  <a:schemeClr val="tx2"/>
                </a:solidFill>
              </a:defRPr>
            </a:lvl1pPr>
          </a:lstStyle>
          <a:p>
            <a:r>
              <a:rPr lang="en-US"/>
              <a:t>Click to edit Master title style</a:t>
            </a:r>
            <a:endParaRPr lang="en-US" dirty="0"/>
          </a:p>
        </p:txBody>
      </p:sp>
    </p:spTree>
    <p:extLst/>
  </p:cSld>
  <p:clrMapOvr>
    <a:masterClrMapping/>
  </p:clrMapOvr>
  <p:transition spd="med">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EW Divider">
    <p:bg>
      <p:bgPr>
        <a:solidFill>
          <a:schemeClr val="bg2"/>
        </a:solidFill>
        <a:effectLst/>
      </p:bgPr>
    </p:bg>
    <p:spTree>
      <p:nvGrpSpPr>
        <p:cNvPr id="1" name=""/>
        <p:cNvGrpSpPr/>
        <p:nvPr/>
      </p:nvGrpSpPr>
      <p:grpSpPr>
        <a:xfrm>
          <a:off x="0" y="0"/>
          <a:ext cx="0" cy="0"/>
          <a:chOff x="0" y="0"/>
          <a:chExt cx="0" cy="0"/>
        </a:xfrm>
      </p:grpSpPr>
      <p:sp>
        <p:nvSpPr>
          <p:cNvPr id="6" name="Oval 5"/>
          <p:cNvSpPr/>
          <p:nvPr userDrawn="1"/>
        </p:nvSpPr>
        <p:spPr>
          <a:xfrm>
            <a:off x="0" y="0"/>
            <a:ext cx="9144000" cy="5143500"/>
          </a:xfrm>
          <a:prstGeom prst="ellipse">
            <a:avLst/>
          </a:prstGeom>
          <a:gradFill flip="none" rotWithShape="1">
            <a:gsLst>
              <a:gs pos="0">
                <a:srgbClr val="083259"/>
              </a:gs>
              <a:gs pos="100000">
                <a:schemeClr val="bg2"/>
              </a:gs>
            </a:gsLst>
            <a:path path="shape">
              <a:fillToRect l="50000" t="50000" r="50000" b="50000"/>
            </a:path>
            <a:tileRect/>
          </a:gra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a:solidFill>
                <a:srgbClr val="FFFFFF"/>
              </a:solidFill>
              <a:latin typeface="Arial"/>
            </a:endParaRPr>
          </a:p>
        </p:txBody>
      </p:sp>
      <p:sp>
        <p:nvSpPr>
          <p:cNvPr id="9" name="Title Placeholder 21"/>
          <p:cNvSpPr>
            <a:spLocks noGrp="1"/>
          </p:cNvSpPr>
          <p:nvPr>
            <p:ph type="ctrTitle" hasCustomPrompt="1"/>
          </p:nvPr>
        </p:nvSpPr>
        <p:spPr>
          <a:xfrm>
            <a:off x="274320" y="289726"/>
            <a:ext cx="6464456" cy="1661993"/>
          </a:xfrm>
          <a:prstGeom prst="rect">
            <a:avLst/>
          </a:prstGeom>
        </p:spPr>
        <p:txBody>
          <a:bodyPr wrap="square" lIns="0" rIns="0" anchor="b" anchorCtr="0">
            <a:normAutofit/>
          </a:bodyPr>
          <a:lstStyle>
            <a:lvl1pPr>
              <a:lnSpc>
                <a:spcPct val="80000"/>
              </a:lnSpc>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065521"/>
            <a:ext cx="6464456"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descr="DEW_Logo-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7108" y="4502825"/>
            <a:ext cx="2323794" cy="396696"/>
          </a:xfrm>
          <a:prstGeom prst="rect">
            <a:avLst/>
          </a:prstGeom>
        </p:spPr>
      </p:pic>
    </p:spTree>
    <p:extLst/>
  </p:cSld>
  <p:clrMapOvr>
    <a:masterClrMapping/>
  </p:clrMapOvr>
  <p:transition spd="med">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W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3" name="Picture 2"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W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2577"/>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3" name="Text Placeholder 12"/>
          <p:cNvSpPr>
            <a:spLocks noGrp="1"/>
          </p:cNvSpPr>
          <p:nvPr>
            <p:ph type="subTitle" idx="11" hasCustomPrompt="1"/>
          </p:nvPr>
        </p:nvSpPr>
        <p:spPr>
          <a:xfrm>
            <a:off x="274319" y="763588"/>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pic>
        <p:nvPicPr>
          <p:cNvPr id="5" name="Picture 4"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W blank">
    <p:spTree>
      <p:nvGrpSpPr>
        <p:cNvPr id="1" name=""/>
        <p:cNvGrpSpPr/>
        <p:nvPr/>
      </p:nvGrpSpPr>
      <p:grpSpPr>
        <a:xfrm>
          <a:off x="0" y="0"/>
          <a:ext cx="0" cy="0"/>
          <a:chOff x="0" y="0"/>
          <a:chExt cx="0" cy="0"/>
        </a:xfrm>
      </p:grpSpPr>
      <p:pic>
        <p:nvPicPr>
          <p:cNvPr id="3" name="Picture 2"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W title mid-he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308129"/>
            <a:ext cx="7955280" cy="527243"/>
          </a:xfrm>
          <a:prstGeom prst="rect">
            <a:avLst/>
          </a:prstGeom>
        </p:spPr>
        <p:txBody>
          <a:bodyPr lIns="0" rIns="0"/>
          <a:lstStyle>
            <a:lvl1pPr>
              <a:defRPr sz="320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pic>
        <p:nvPicPr>
          <p:cNvPr id="4" name="Picture 3"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W title &amp;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479747"/>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3" y="1277938"/>
            <a:ext cx="7958137" cy="3192461"/>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dirty="0"/>
              <a:t>Click to edit Master text styles</a:t>
            </a:r>
          </a:p>
          <a:p>
            <a:pPr lvl="1"/>
            <a:r>
              <a:rPr lang="en-US" dirty="0"/>
              <a:t>Second level</a:t>
            </a:r>
          </a:p>
          <a:p>
            <a:pPr lvl="2"/>
            <a:r>
              <a:rPr lang="en-US" dirty="0"/>
              <a:t>Third level</a:t>
            </a:r>
          </a:p>
        </p:txBody>
      </p:sp>
      <p:pic>
        <p:nvPicPr>
          <p:cNvPr id="6" name="Picture 5"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W title, subtitle, &amp; bo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766"/>
            <a:ext cx="7960422" cy="313267"/>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271463" y="1541463"/>
            <a:ext cx="7958137" cy="2928937"/>
          </a:xfrm>
          <a:prstGeom prst="rect">
            <a:avLst/>
          </a:prstGeom>
        </p:spPr>
        <p:txBody>
          <a:bodyPr vert="horz" lIns="0" tIns="0" rIns="0" bIns="0"/>
          <a:lstStyle>
            <a:lvl1pPr>
              <a:lnSpc>
                <a:spcPct val="100000"/>
              </a:lnSpc>
              <a:spcBef>
                <a:spcPts val="1200"/>
              </a:spcBef>
              <a:spcAft>
                <a:spcPts val="0"/>
              </a:spcAft>
              <a:buClr>
                <a:srgbClr val="808080"/>
              </a:buClr>
              <a:defRPr>
                <a:latin typeface="+mn-lt"/>
                <a:ea typeface="Arial"/>
              </a:defRPr>
            </a:lvl1pPr>
            <a:lvl2pPr>
              <a:lnSpc>
                <a:spcPct val="100000"/>
              </a:lnSpc>
              <a:spcBef>
                <a:spcPts val="300"/>
              </a:spcBef>
              <a:spcAft>
                <a:spcPts val="0"/>
              </a:spcAft>
              <a:buClr>
                <a:srgbClr val="808080"/>
              </a:buClr>
              <a:defRPr>
                <a:latin typeface="+mn-lt"/>
                <a:ea typeface="Arial"/>
              </a:defRPr>
            </a:lvl2pPr>
            <a:lvl3pPr marL="858838" indent="-169863">
              <a:lnSpc>
                <a:spcPct val="100000"/>
              </a:lnSpc>
              <a:spcBef>
                <a:spcPts val="300"/>
              </a:spcBef>
              <a:spcAft>
                <a:spcPts val="0"/>
              </a:spcAft>
              <a:buClr>
                <a:srgbClr val="808080"/>
              </a:buClr>
              <a:defRPr>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pic>
        <p:nvPicPr>
          <p:cNvPr id="7" name="Picture 6" descr="DEW_Logo-gra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0867" y="4774236"/>
            <a:ext cx="1084371" cy="185114"/>
          </a:xfrm>
          <a:prstGeom prst="rect">
            <a:avLst/>
          </a:prstGeom>
        </p:spPr>
      </p:pic>
    </p:spTree>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7" name="Picture 6" descr="Forum cover no text.jpg"/>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Title Placeholder 21"/>
          <p:cNvSpPr>
            <a:spLocks noGrp="1"/>
          </p:cNvSpPr>
          <p:nvPr>
            <p:ph type="ctrTitle" hasCustomPrompt="1"/>
          </p:nvPr>
        </p:nvSpPr>
        <p:spPr>
          <a:xfrm>
            <a:off x="274320" y="289726"/>
            <a:ext cx="5200791" cy="1661993"/>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896421840"/>
      </p:ext>
    </p:extLst>
  </p:cSld>
  <p:clrMapOvr>
    <a:masterClrMapping/>
  </p:clrMapOvr>
  <p:transition spd="med">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06" y="0"/>
            <a:ext cx="9141294" cy="5143500"/>
          </a:xfrm>
          <a:prstGeom prst="rect">
            <a:avLst/>
          </a:prstGeom>
        </p:spPr>
      </p:pic>
    </p:spTree>
    <p:extLst/>
  </p:cSld>
  <p:clrMapOvr>
    <a:masterClrMapping/>
  </p:clrMapOvr>
  <p:transition spd="med">
    <p:wipe dir="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4572"/>
            <a:ext cx="9144000" cy="5148072"/>
          </a:xfrm>
          <a:prstGeom prst="rect">
            <a:avLst/>
          </a:prstGeom>
        </p:spPr>
      </p:pic>
      <p:sp>
        <p:nvSpPr>
          <p:cNvPr id="2" name="Title 1"/>
          <p:cNvSpPr>
            <a:spLocks noGrp="1"/>
          </p:cNvSpPr>
          <p:nvPr>
            <p:ph type="title" hasCustomPrompt="1"/>
          </p:nvPr>
        </p:nvSpPr>
        <p:spPr>
          <a:xfrm>
            <a:off x="274319" y="265272"/>
            <a:ext cx="7955280" cy="664797"/>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TextBox 3"/>
          <p:cNvSpPr txBox="1"/>
          <p:nvPr userDrawn="1"/>
        </p:nvSpPr>
        <p:spPr>
          <a:xfrm>
            <a:off x="295274" y="4832722"/>
            <a:ext cx="0" cy="119905"/>
          </a:xfrm>
          <a:prstGeom prst="rect">
            <a:avLst/>
          </a:prstGeom>
        </p:spPr>
        <p:txBody>
          <a:bodyPr vert="horz" wrap="none" lIns="0" tIns="0" rIns="0" bIns="0" rtlCol="0" anchor="ctr" anchorCtr="0">
            <a:spAutoFit/>
          </a:bodyPr>
          <a:lstStyle/>
          <a:p>
            <a:pPr algn="r">
              <a:lnSpc>
                <a:spcPct val="90000"/>
              </a:lnSpc>
              <a:buClr>
                <a:srgbClr val="007DB8"/>
              </a:buClr>
            </a:pPr>
            <a:endParaRPr lang="en-US" sz="850" dirty="0" err="1">
              <a:solidFill>
                <a:srgbClr val="000000">
                  <a:lumMod val="50000"/>
                  <a:lumOff val="50000"/>
                </a:srgbClr>
              </a:solidFill>
              <a:latin typeface="Arial"/>
            </a:endParaRPr>
          </a:p>
        </p:txBody>
      </p:sp>
      <p:sp>
        <p:nvSpPr>
          <p:cNvPr id="5" name="TextBox 4"/>
          <p:cNvSpPr txBox="1"/>
          <p:nvPr userDrawn="1"/>
        </p:nvSpPr>
        <p:spPr>
          <a:xfrm>
            <a:off x="295274" y="4832722"/>
            <a:ext cx="0" cy="119905"/>
          </a:xfrm>
          <a:prstGeom prst="rect">
            <a:avLst/>
          </a:prstGeom>
        </p:spPr>
        <p:txBody>
          <a:bodyPr vert="horz" wrap="none" lIns="0" tIns="0" rIns="0" bIns="0" rtlCol="0" anchor="ctr" anchorCtr="0">
            <a:spAutoFit/>
          </a:bodyPr>
          <a:lstStyle/>
          <a:p>
            <a:pPr algn="r">
              <a:lnSpc>
                <a:spcPct val="90000"/>
              </a:lnSpc>
              <a:buClr>
                <a:srgbClr val="007DB8"/>
              </a:buClr>
            </a:pPr>
            <a:endParaRPr lang="en-US" sz="850" dirty="0" err="1">
              <a:solidFill>
                <a:srgbClr val="000000">
                  <a:lumMod val="50000"/>
                  <a:lumOff val="50000"/>
                </a:srgbClr>
              </a:solidFill>
              <a:latin typeface="Arial"/>
            </a:endParaRPr>
          </a:p>
        </p:txBody>
      </p:sp>
      <p:sp>
        <p:nvSpPr>
          <p:cNvPr id="6" name="TextBox 5"/>
          <p:cNvSpPr txBox="1"/>
          <p:nvPr userDrawn="1"/>
        </p:nvSpPr>
        <p:spPr>
          <a:xfrm>
            <a:off x="295274" y="4832722"/>
            <a:ext cx="141064" cy="119905"/>
          </a:xfrm>
          <a:prstGeom prst="rect">
            <a:avLst/>
          </a:prstGeom>
        </p:spPr>
        <p:txBody>
          <a:bodyPr vert="horz" wrap="none" lIns="0" tIns="0" rIns="0" bIns="0" rtlCol="0" anchor="ctr" anchorCtr="0">
            <a:spAutoFit/>
          </a:bodyPr>
          <a:lstStyle/>
          <a:p>
            <a:pPr algn="r">
              <a:lnSpc>
                <a:spcPct val="90000"/>
              </a:lnSpc>
              <a:buClr>
                <a:srgbClr val="007DB8"/>
              </a:buClr>
            </a:pPr>
            <a:fld id="{58EC7406-F4CC-4ABF-902E-2AF4E70E5C0F}" type="slidenum">
              <a:rPr lang="en-US" sz="850" smtClean="0">
                <a:solidFill>
                  <a:srgbClr val="000000">
                    <a:lumMod val="50000"/>
                    <a:lumOff val="50000"/>
                  </a:srgbClr>
                </a:solidFill>
                <a:latin typeface="Arial"/>
              </a:rPr>
              <a:pPr algn="r">
                <a:lnSpc>
                  <a:spcPct val="90000"/>
                </a:lnSpc>
                <a:buClr>
                  <a:srgbClr val="007DB8"/>
                </a:buClr>
              </a:pPr>
              <a:t>‹#›</a:t>
            </a:fld>
            <a:endParaRPr lang="en-US" sz="850" dirty="0" err="1">
              <a:solidFill>
                <a:srgbClr val="000000">
                  <a:lumMod val="50000"/>
                  <a:lumOff val="50000"/>
                </a:srgbClr>
              </a:solidFill>
              <a:latin typeface="Arial"/>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201289" y="4838853"/>
            <a:ext cx="675370" cy="120065"/>
          </a:xfrm>
          <a:prstGeom prst="rect">
            <a:avLst/>
          </a:prstGeom>
        </p:spPr>
      </p:pic>
    </p:spTree>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0844" cy="5152975"/>
          </a:xfrm>
          <a:prstGeom prst="rect">
            <a:avLst/>
          </a:prstGeom>
        </p:spPr>
      </p:pic>
      <p:sp>
        <p:nvSpPr>
          <p:cNvPr id="9" name="Title Placeholder 21"/>
          <p:cNvSpPr>
            <a:spLocks noGrp="1"/>
          </p:cNvSpPr>
          <p:nvPr>
            <p:ph type="ctrTitle" hasCustomPrompt="1"/>
          </p:nvPr>
        </p:nvSpPr>
        <p:spPr>
          <a:xfrm>
            <a:off x="274319" y="288114"/>
            <a:ext cx="5200791" cy="1661993"/>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274320" y="2252133"/>
            <a:ext cx="5200791"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80133" y="4374069"/>
            <a:ext cx="1630654" cy="290800"/>
          </a:xfrm>
          <a:prstGeom prst="rect">
            <a:avLst/>
          </a:prstGeom>
        </p:spPr>
      </p:pic>
    </p:spTree>
    <p:extLst>
      <p:ext uri="{BB962C8B-B14F-4D97-AF65-F5344CB8AC3E}">
        <p14:creationId xmlns:p14="http://schemas.microsoft.com/office/powerpoint/2010/main" val="216064203"/>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1463" y="268288"/>
            <a:ext cx="7955280" cy="640080"/>
          </a:xfrm>
          <a:prstGeom prst="rect">
            <a:avLst/>
          </a:prstGeom>
        </p:spPr>
        <p:txBody>
          <a:bodyPr lIns="0" rIns="0"/>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271463" y="1277938"/>
            <a:ext cx="7958137" cy="3192461"/>
          </a:xfrm>
          <a:prstGeom prst="rect">
            <a:avLst/>
          </a:prstGeom>
        </p:spPr>
        <p:txBody>
          <a:bodyPr vert="horz" lIns="0" tIns="0" rIns="0" bIns="0"/>
          <a:lstStyle>
            <a:lvl1pPr marL="0" indent="0">
              <a:lnSpc>
                <a:spcPct val="100000"/>
              </a:lnSpc>
              <a:spcBef>
                <a:spcPts val="1200"/>
              </a:spcBef>
              <a:spcAft>
                <a:spcPts val="0"/>
              </a:spcAft>
              <a:buClr>
                <a:srgbClr val="808080"/>
              </a:buClr>
              <a:buNone/>
              <a:defRPr>
                <a:solidFill>
                  <a:schemeClr val="tx2"/>
                </a:solidFill>
                <a:latin typeface="+mn-lt"/>
                <a:ea typeface="Arial"/>
              </a:defRPr>
            </a:lvl1pPr>
            <a:lvl2pPr marL="341312" indent="0">
              <a:lnSpc>
                <a:spcPct val="100000"/>
              </a:lnSpc>
              <a:spcBef>
                <a:spcPts val="300"/>
              </a:spcBef>
              <a:spcAft>
                <a:spcPts val="0"/>
              </a:spcAft>
              <a:buClr>
                <a:srgbClr val="808080"/>
              </a:buClr>
              <a:buNone/>
              <a:defRPr>
                <a:solidFill>
                  <a:schemeClr val="tx2"/>
                </a:solidFill>
                <a:latin typeface="+mn-lt"/>
                <a:ea typeface="Arial"/>
              </a:defRPr>
            </a:lvl2pPr>
            <a:lvl3pPr marL="688975" indent="0">
              <a:lnSpc>
                <a:spcPct val="100000"/>
              </a:lnSpc>
              <a:spcBef>
                <a:spcPts val="300"/>
              </a:spcBef>
              <a:spcAft>
                <a:spcPts val="0"/>
              </a:spcAft>
              <a:buClr>
                <a:srgbClr val="808080"/>
              </a:buClr>
              <a:buNone/>
              <a:defRPr>
                <a:solidFill>
                  <a:schemeClr val="tx2"/>
                </a:solidFill>
                <a:latin typeface="+mn-lt"/>
                <a:ea typeface="Arial"/>
              </a:defRPr>
            </a:lvl3pPr>
            <a:lvl4pPr marL="1258888" indent="-230188">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3.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theme" Target="../theme/theme5.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10/9/2017</a:t>
            </a:fld>
            <a:endParaRPr lang="en-US" sz="900" dirty="0">
              <a:solidFill>
                <a:schemeClr val="bg2">
                  <a:lumMod val="50000"/>
                  <a:lumOff val="50000"/>
                </a:schemeClr>
              </a:solidFill>
              <a:latin typeface="+mn-lt"/>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chemeClr val="bg1"/>
              </a:buClr>
            </a:pPr>
            <a:fld id="{E00CF047-7350-4707-AA1A-E56FA69586CC}" type="datetime1">
              <a:rPr lang="en-US" sz="900" smtClean="0">
                <a:solidFill>
                  <a:schemeClr val="bg2">
                    <a:lumMod val="50000"/>
                    <a:lumOff val="50000"/>
                  </a:schemeClr>
                </a:solidFill>
                <a:latin typeface="+mn-lt"/>
              </a:rPr>
              <a:pPr>
                <a:lnSpc>
                  <a:spcPct val="90000"/>
                </a:lnSpc>
                <a:spcBef>
                  <a:spcPts val="600"/>
                </a:spcBef>
                <a:spcAft>
                  <a:spcPts val="0"/>
                </a:spcAft>
                <a:buClr>
                  <a:schemeClr val="bg1"/>
                </a:buClr>
              </a:pPr>
              <a:t>10/9/2017</a:t>
            </a:fld>
            <a:endParaRPr lang="en-US" sz="900" dirty="0">
              <a:solidFill>
                <a:schemeClr val="bg2">
                  <a:lumMod val="50000"/>
                  <a:lumOff val="50000"/>
                </a:schemeClr>
              </a:solidFill>
              <a:latin typeface="+mn-lt"/>
            </a:endParaRPr>
          </a:p>
        </p:txBody>
      </p:sp>
    </p:spTree>
    <p:extLst>
      <p:ext uri="{BB962C8B-B14F-4D97-AF65-F5344CB8AC3E}">
        <p14:creationId xmlns:p14="http://schemas.microsoft.com/office/powerpoint/2010/main" val="2209482782"/>
      </p:ext>
    </p:extLst>
  </p:cSld>
  <p:clrMap bg1="dk2" tx1="lt1" bg2="dk1" tx2="lt2" accent1="accent1" accent2="accent2" accent3="accent3" accent4="accent4" accent5="accent5" accent6="accent6" hlink="hlink" folHlink="folHlink"/>
  <p:sldLayoutIdLst>
    <p:sldLayoutId id="2147484436" r:id="rId1"/>
    <p:sldLayoutId id="2147484437" r:id="rId2"/>
    <p:sldLayoutId id="2147484428" r:id="rId3"/>
    <p:sldLayoutId id="2147485011" r:id="rId4"/>
    <p:sldLayoutId id="2147485015" r:id="rId5"/>
    <p:sldLayoutId id="2147485019" r:id="rId6"/>
    <p:sldLayoutId id="2147485065" r:id="rId7"/>
    <p:sldLayoutId id="2147485106" r:id="rId8"/>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10/9/2017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10/9/2017</a:t>
            </a:fld>
            <a:endParaRPr lang="en-US" sz="900" dirty="0">
              <a:solidFill>
                <a:srgbClr val="000000">
                  <a:lumMod val="50000"/>
                  <a:lumOff val="50000"/>
                </a:srgbClr>
              </a:solidFill>
              <a:latin typeface="Arial"/>
            </a:endParaRPr>
          </a:p>
        </p:txBody>
      </p:sp>
      <p:sp>
        <p:nvSpPr>
          <p:cNvPr id="20" name="TextBox 19"/>
          <p:cNvSpPr txBox="1"/>
          <p:nvPr/>
        </p:nvSpPr>
        <p:spPr>
          <a:xfrm>
            <a:off x="295274" y="4832722"/>
            <a:ext cx="0" cy="119905"/>
          </a:xfrm>
          <a:prstGeom prst="rect">
            <a:avLst/>
          </a:prstGeom>
        </p:spPr>
        <p:txBody>
          <a:bodyPr vert="horz" wrap="none" lIns="0" tIns="0" rIns="0" bIns="0" rtlCol="0" anchor="ctr" anchorCtr="0">
            <a:spAutoFit/>
          </a:bodyPr>
          <a:lstStyle/>
          <a:p>
            <a:pPr algn="r">
              <a:lnSpc>
                <a:spcPct val="90000"/>
              </a:lnSpc>
              <a:buClr>
                <a:srgbClr val="007DB8"/>
              </a:buClr>
            </a:pPr>
            <a:endParaRPr lang="en-US" sz="850" dirty="0" err="1">
              <a:solidFill>
                <a:srgbClr val="000000">
                  <a:lumMod val="50000"/>
                  <a:lumOff val="50000"/>
                </a:srgbClr>
              </a:solidFill>
              <a:latin typeface="Arial"/>
            </a:endParaRPr>
          </a:p>
        </p:txBody>
      </p:sp>
      <p:sp>
        <p:nvSpPr>
          <p:cNvPr id="22" name="TextBox 21"/>
          <p:cNvSpPr txBox="1"/>
          <p:nvPr/>
        </p:nvSpPr>
        <p:spPr>
          <a:xfrm>
            <a:off x="295274" y="4832722"/>
            <a:ext cx="0" cy="119905"/>
          </a:xfrm>
          <a:prstGeom prst="rect">
            <a:avLst/>
          </a:prstGeom>
        </p:spPr>
        <p:txBody>
          <a:bodyPr vert="horz" wrap="none" lIns="0" tIns="0" rIns="0" bIns="0" rtlCol="0" anchor="ctr" anchorCtr="0">
            <a:spAutoFit/>
          </a:bodyPr>
          <a:lstStyle/>
          <a:p>
            <a:pPr algn="r">
              <a:lnSpc>
                <a:spcPct val="90000"/>
              </a:lnSpc>
              <a:buClr>
                <a:srgbClr val="007DB8"/>
              </a:buClr>
            </a:pPr>
            <a:endParaRPr lang="en-US" sz="850" dirty="0" err="1">
              <a:solidFill>
                <a:srgbClr val="000000">
                  <a:lumMod val="50000"/>
                  <a:lumOff val="50000"/>
                </a:srgbClr>
              </a:solidFill>
              <a:latin typeface="Arial"/>
            </a:endParaRPr>
          </a:p>
        </p:txBody>
      </p:sp>
      <p:pic>
        <p:nvPicPr>
          <p:cNvPr id="8" name="Picture 7" descr="DellEMC_Logo_Hz_Blue_Gry_rgb.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200003" y="4838378"/>
            <a:ext cx="676656" cy="120540"/>
          </a:xfrm>
          <a:prstGeom prst="rect">
            <a:avLst/>
          </a:prstGeom>
        </p:spPr>
      </p:pic>
      <p:sp>
        <p:nvSpPr>
          <p:cNvPr id="4" name="fl" descr="                              Dell - Internal Use - Confidential&#10;"/>
          <p:cNvSpPr txBox="1"/>
          <p:nvPr userDrawn="1"/>
        </p:nvSpPr>
        <p:spPr>
          <a:xfrm>
            <a:off x="0" y="4737100"/>
            <a:ext cx="2669320" cy="438582"/>
          </a:xfrm>
          <a:prstGeom prst="rect">
            <a:avLst/>
          </a:prstGeom>
          <a:noFill/>
        </p:spPr>
        <p:txBody>
          <a:bodyPr vert="horz" wrap="none" rtlCol="0">
            <a:spAutoFit/>
          </a:bodyPr>
          <a:lstStyle/>
          <a:p>
            <a:pPr>
              <a:spcBef>
                <a:spcPts val="0"/>
              </a:spcBef>
              <a:spcAft>
                <a:spcPts val="0"/>
              </a:spcAft>
              <a:buClr>
                <a:srgbClr val="007DB8"/>
              </a:buClr>
            </a:pPr>
            <a:r>
              <a:rPr lang="en-US" sz="850" b="1" smtClean="0">
                <a:solidFill>
                  <a:srgbClr val="7F7F7F"/>
                </a:solidFill>
                <a:latin typeface="museo sans for dell" panose="02000000000000000000" pitchFamily="2" charset="0"/>
              </a:rPr>
              <a:t>                              Dell - Internal Use - Confidential</a:t>
            </a:r>
          </a:p>
          <a:p>
            <a:pPr>
              <a:spcBef>
                <a:spcPts val="0"/>
              </a:spcBef>
              <a:spcAft>
                <a:spcPts val="0"/>
              </a:spcAft>
              <a:buClr>
                <a:srgbClr val="007DB8"/>
              </a:buClr>
            </a:pPr>
            <a:endParaRPr lang="en-US" sz="1400" dirty="0" err="1">
              <a:solidFill>
                <a:srgbClr val="000000"/>
              </a:solidFill>
              <a:latin typeface="Arial"/>
            </a:endParaRPr>
          </a:p>
        </p:txBody>
      </p:sp>
    </p:spTree>
    <p:extLst>
      <p:ext uri="{BB962C8B-B14F-4D97-AF65-F5344CB8AC3E}">
        <p14:creationId xmlns:p14="http://schemas.microsoft.com/office/powerpoint/2010/main" val="1051040284"/>
      </p:ext>
    </p:extLst>
  </p:cSld>
  <p:clrMap bg1="dk2" tx1="lt1" bg2="dk1" tx2="lt2" accent1="accent1" accent2="accent2" accent3="accent3" accent4="accent4" accent5="accent5" accent6="accent6" hlink="hlink" folHlink="folHlink"/>
  <p:sldLayoutIdLst>
    <p:sldLayoutId id="2147485024" r:id="rId1"/>
    <p:sldLayoutId id="2147485025" r:id="rId2"/>
    <p:sldLayoutId id="2147485026" r:id="rId3"/>
    <p:sldLayoutId id="2147485027" r:id="rId4"/>
    <p:sldLayoutId id="2147485028" r:id="rId5"/>
    <p:sldLayoutId id="2147485029" r:id="rId6"/>
    <p:sldLayoutId id="2147485030" r:id="rId7"/>
    <p:sldLayoutId id="2147485031" r:id="rId8"/>
    <p:sldLayoutId id="2147485032" r:id="rId9"/>
    <p:sldLayoutId id="2147485033" r:id="rId10"/>
    <p:sldLayoutId id="2147485035" r:id="rId11"/>
    <p:sldLayoutId id="2147485036" r:id="rId12"/>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defTabSz="457200"/>
            <a:fld id="{61F684CE-B7BB-4223-BA2B-B47808B845F1}" type="slidenum">
              <a:rPr lang="en-US" smtClean="0">
                <a:solidFill>
                  <a:srgbClr val="717074"/>
                </a:solidFill>
                <a:latin typeface="Verdana"/>
              </a:rPr>
              <a:pPr algn="r" defTabSz="457200"/>
              <a:t>‹#›</a:t>
            </a:fld>
            <a:endParaRPr lang="en-US" dirty="0" smtClean="0">
              <a:solidFill>
                <a:srgbClr val="717074"/>
              </a:solidFill>
              <a:latin typeface="Verdana"/>
            </a:endParaRPr>
          </a:p>
        </p:txBody>
      </p:sp>
      <p:sp>
        <p:nvSpPr>
          <p:cNvPr id="12" name="TextBox 11"/>
          <p:cNvSpPr txBox="1"/>
          <p:nvPr/>
        </p:nvSpPr>
        <p:spPr bwMode="gray">
          <a:xfrm>
            <a:off x="366714" y="5033041"/>
            <a:ext cx="1676741" cy="92333"/>
          </a:xfrm>
          <a:prstGeom prst="rect">
            <a:avLst/>
          </a:prstGeom>
          <a:noFill/>
        </p:spPr>
        <p:txBody>
          <a:bodyPr wrap="none" lIns="0" tIns="0" rIns="0" bIns="0" rtlCol="0">
            <a:spAutoFit/>
          </a:bodyPr>
          <a:lstStyle/>
          <a:p>
            <a:pPr defTabSz="457200" fontAlgn="auto">
              <a:spcBef>
                <a:spcPts val="0"/>
              </a:spcBef>
              <a:spcAft>
                <a:spcPts val="0"/>
              </a:spcAft>
            </a:pPr>
            <a:r>
              <a:rPr lang="en-US" sz="600" dirty="0" smtClean="0">
                <a:solidFill>
                  <a:srgbClr val="717074"/>
                </a:solidFill>
                <a:latin typeface="Verdana"/>
              </a:rPr>
              <a:t>EMC CONFIDENTIAL—INTERNAL USE ONLY</a:t>
            </a:r>
          </a:p>
        </p:txBody>
      </p:sp>
      <p:sp>
        <p:nvSpPr>
          <p:cNvPr id="15" name="TextBox 14"/>
          <p:cNvSpPr txBox="1"/>
          <p:nvPr/>
        </p:nvSpPr>
        <p:spPr bwMode="gray">
          <a:xfrm>
            <a:off x="366714" y="5033041"/>
            <a:ext cx="1676741" cy="92333"/>
          </a:xfrm>
          <a:prstGeom prst="rect">
            <a:avLst/>
          </a:prstGeom>
          <a:noFill/>
        </p:spPr>
        <p:txBody>
          <a:bodyPr wrap="none" lIns="0" tIns="0" rIns="0" bIns="0" rtlCol="0">
            <a:spAutoFit/>
          </a:bodyPr>
          <a:lstStyle/>
          <a:p>
            <a:pPr defTabSz="457200" fontAlgn="auto">
              <a:spcBef>
                <a:spcPts val="0"/>
              </a:spcBef>
              <a:spcAft>
                <a:spcPts val="0"/>
              </a:spcAft>
            </a:pPr>
            <a:r>
              <a:rPr lang="en-US" sz="600" dirty="0" smtClean="0">
                <a:solidFill>
                  <a:srgbClr val="717074"/>
                </a:solidFill>
                <a:latin typeface="Verdana"/>
              </a:rPr>
              <a:t>EMC CONFIDENTIAL—INTERNAL USE ONLY</a:t>
            </a:r>
          </a:p>
        </p:txBody>
      </p:sp>
      <p:pic>
        <p:nvPicPr>
          <p:cNvPr id="6" name="Picture 5" descr="EMC-Tab-RGB.jpg"/>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837869" y="4610353"/>
            <a:ext cx="621792" cy="539496"/>
          </a:xfrm>
          <a:prstGeom prst="rect">
            <a:avLst/>
          </a:prstGeom>
        </p:spPr>
      </p:pic>
    </p:spTree>
    <p:extLst>
      <p:ext uri="{BB962C8B-B14F-4D97-AF65-F5344CB8AC3E}">
        <p14:creationId xmlns:p14="http://schemas.microsoft.com/office/powerpoint/2010/main" val="654721436"/>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201289" y="4902968"/>
            <a:ext cx="675370" cy="120065"/>
          </a:xfrm>
          <a:prstGeom prst="rect">
            <a:avLst/>
          </a:prstGeom>
        </p:spPr>
      </p:pic>
      <p:sp>
        <p:nvSpPr>
          <p:cNvPr id="6" name="TextBox 5"/>
          <p:cNvSpPr txBox="1"/>
          <p:nvPr userDrawn="1"/>
        </p:nvSpPr>
        <p:spPr>
          <a:xfrm>
            <a:off x="295274" y="4933879"/>
            <a:ext cx="265176" cy="89154"/>
          </a:xfrm>
          <a:prstGeom prst="rect">
            <a:avLst/>
          </a:prstGeom>
        </p:spPr>
        <p:txBody>
          <a:bodyPr vert="horz" lIns="0" tIns="0" rIns="0" bIns="0" rtlCol="0" anchor="ctr">
            <a:noAutofit/>
          </a:bodyPr>
          <a:lstStyle/>
          <a:p>
            <a:pPr defTabSz="457200">
              <a:lnSpc>
                <a:spcPct val="90000"/>
              </a:lnSpc>
              <a:buClr>
                <a:srgbClr val="FFFFFF"/>
              </a:buClr>
            </a:pPr>
            <a:fld id="{58EC7406-F4CC-4ABF-902E-2AF4E70E5C0F}" type="slidenum">
              <a:rPr lang="en-US" sz="900" smtClean="0">
                <a:solidFill>
                  <a:srgbClr val="717074">
                    <a:lumMod val="50000"/>
                    <a:lumOff val="50000"/>
                  </a:srgbClr>
                </a:solidFill>
                <a:latin typeface="Verdana"/>
              </a:rPr>
              <a:pPr defTabSz="457200">
                <a:lnSpc>
                  <a:spcPct val="90000"/>
                </a:lnSpc>
                <a:buClr>
                  <a:srgbClr val="FFFFFF"/>
                </a:buClr>
              </a:pPr>
              <a:t>‹#›</a:t>
            </a:fld>
            <a:endParaRPr lang="en-US" sz="900" dirty="0" err="1" smtClean="0">
              <a:solidFill>
                <a:srgbClr val="717074">
                  <a:lumMod val="50000"/>
                  <a:lumOff val="50000"/>
                </a:srgbClr>
              </a:solidFill>
              <a:latin typeface="Verdana"/>
            </a:endParaRPr>
          </a:p>
        </p:txBody>
      </p:sp>
      <p:sp>
        <p:nvSpPr>
          <p:cNvPr id="8" name="fl" descr="                              Dell - Internal Use - Confidential&#10;"/>
          <p:cNvSpPr txBox="1"/>
          <p:nvPr userDrawn="1"/>
        </p:nvSpPr>
        <p:spPr>
          <a:xfrm>
            <a:off x="0" y="4886341"/>
            <a:ext cx="9144000" cy="353430"/>
          </a:xfrm>
          <a:prstGeom prst="rect">
            <a:avLst/>
          </a:prstGeom>
          <a:noFill/>
        </p:spPr>
        <p:txBody>
          <a:bodyPr vert="horz" wrap="square" rtlCol="0">
            <a:spAutoFit/>
          </a:bodyPr>
          <a:lstStyle/>
          <a:p>
            <a:pPr defTabSz="457200" fontAlgn="auto">
              <a:lnSpc>
                <a:spcPct val="90000"/>
              </a:lnSpc>
              <a:spcBef>
                <a:spcPts val="100"/>
              </a:spcBef>
              <a:spcAft>
                <a:spcPts val="100"/>
              </a:spcAft>
            </a:pPr>
            <a:r>
              <a:rPr lang="en-US" sz="850" b="1" dirty="0" smtClean="0">
                <a:solidFill>
                  <a:srgbClr val="7F7F7F"/>
                </a:solidFill>
                <a:latin typeface="museo sans for dell" panose="02000000000000000000" pitchFamily="2" charset="0"/>
              </a:rPr>
              <a:t>                              Dell - Internal Use - Confidential</a:t>
            </a:r>
          </a:p>
          <a:p>
            <a:pPr defTabSz="457200" fontAlgn="auto">
              <a:lnSpc>
                <a:spcPct val="90000"/>
              </a:lnSpc>
              <a:spcBef>
                <a:spcPts val="100"/>
              </a:spcBef>
              <a:spcAft>
                <a:spcPts val="100"/>
              </a:spcAft>
            </a:pPr>
            <a:endParaRPr lang="en-US" sz="850" b="1" dirty="0" err="1" smtClean="0">
              <a:solidFill>
                <a:srgbClr val="7F7F7F"/>
              </a:solidFill>
              <a:latin typeface="museo sans for dell" panose="02000000000000000000" pitchFamily="2" charset="0"/>
            </a:endParaRPr>
          </a:p>
        </p:txBody>
      </p:sp>
    </p:spTree>
    <p:extLst>
      <p:ext uri="{BB962C8B-B14F-4D97-AF65-F5344CB8AC3E}">
        <p14:creationId xmlns:p14="http://schemas.microsoft.com/office/powerpoint/2010/main" val="1034789206"/>
      </p:ext>
    </p:extLst>
  </p:cSld>
  <p:clrMap bg1="lt1" tx1="dk1" bg2="lt2" tx2="dk2" accent1="accent1" accent2="accent2" accent3="accent3" accent4="accent4" accent5="accent5" accent6="accent6" hlink="hlink" folHlink="folHlink"/>
  <p:sldLayoutIdLst>
    <p:sldLayoutId id="2147485070" r:id="rId1"/>
    <p:sldLayoutId id="2147485071"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 id="2147485083" r:id="rId14"/>
    <p:sldLayoutId id="2147485084" r:id="rId15"/>
    <p:sldLayoutId id="2147485085" r:id="rId16"/>
    <p:sldLayoutId id="2147485086" r:id="rId17"/>
    <p:sldLayoutId id="2147485087" r:id="rId18"/>
    <p:sldLayoutId id="2147485088" r:id="rId19"/>
    <p:sldLayoutId id="2147485090" r:id="rId20"/>
    <p:sldLayoutId id="2147485091" r:id="rId2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10/9/2017</a:t>
            </a:fld>
            <a:endParaRPr lang="en-US" sz="900" dirty="0">
              <a:solidFill>
                <a:srgbClr val="000000">
                  <a:lumMod val="50000"/>
                  <a:lumOff val="50000"/>
                </a:srgbClr>
              </a:solidFill>
              <a:latin typeface="Arial"/>
            </a:endParaRPr>
          </a:p>
        </p:txBody>
      </p:sp>
      <p:sp>
        <p:nvSpPr>
          <p:cNvPr id="13" name="TextBox 12" hidden="1"/>
          <p:cNvSpPr txBox="1"/>
          <p:nvPr/>
        </p:nvSpPr>
        <p:spPr>
          <a:xfrm>
            <a:off x="1895476" y="4825328"/>
            <a:ext cx="649537" cy="124650"/>
          </a:xfrm>
          <a:prstGeom prst="rect">
            <a:avLst/>
          </a:prstGeom>
          <a:noFill/>
        </p:spPr>
        <p:txBody>
          <a:bodyPr wrap="square" lIns="0" tIns="0" rIns="0" bIns="0" rtlCol="0" anchor="ctr">
            <a:spAutoFit/>
          </a:bodyPr>
          <a:lstStyle/>
          <a:p>
            <a:pPr>
              <a:lnSpc>
                <a:spcPct val="90000"/>
              </a:lnSpc>
              <a:spcBef>
                <a:spcPts val="600"/>
              </a:spcBef>
              <a:spcAft>
                <a:spcPts val="0"/>
              </a:spcAft>
              <a:buClr>
                <a:srgbClr val="007DB8"/>
              </a:buClr>
            </a:pPr>
            <a:fld id="{E00CF047-7350-4707-AA1A-E56FA69586CC}" type="datetime1">
              <a:rPr lang="en-US" sz="900" smtClean="0">
                <a:solidFill>
                  <a:srgbClr val="000000">
                    <a:lumMod val="50000"/>
                    <a:lumOff val="50000"/>
                  </a:srgbClr>
                </a:solidFill>
                <a:latin typeface="Arial"/>
              </a:rPr>
              <a:pPr>
                <a:lnSpc>
                  <a:spcPct val="90000"/>
                </a:lnSpc>
                <a:spcBef>
                  <a:spcPts val="600"/>
                </a:spcBef>
                <a:spcAft>
                  <a:spcPts val="0"/>
                </a:spcAft>
                <a:buClr>
                  <a:srgbClr val="007DB8"/>
                </a:buClr>
              </a:pPr>
              <a:t>10/9/2017</a:t>
            </a:fld>
            <a:endParaRPr lang="en-US" sz="900" dirty="0">
              <a:solidFill>
                <a:srgbClr val="000000">
                  <a:lumMod val="50000"/>
                  <a:lumOff val="50000"/>
                </a:srgbClr>
              </a:solidFill>
              <a:latin typeface="Arial"/>
            </a:endParaRPr>
          </a:p>
        </p:txBody>
      </p:sp>
      <p:sp>
        <p:nvSpPr>
          <p:cNvPr id="15" name="fl" descr="                              Dell - Internal Use - Confidential&#10;"/>
          <p:cNvSpPr txBox="1"/>
          <p:nvPr/>
        </p:nvSpPr>
        <p:spPr>
          <a:xfrm>
            <a:off x="576263" y="4874711"/>
            <a:ext cx="899247" cy="84639"/>
          </a:xfrm>
          <a:prstGeom prst="rect">
            <a:avLst/>
          </a:prstGeom>
          <a:noFill/>
        </p:spPr>
        <p:txBody>
          <a:bodyPr vert="horz" wrap="none" lIns="0" tIns="0" rIns="0" bIns="0" rtlCol="0" anchor="ctr" anchorCtr="0">
            <a:spAutoFit/>
          </a:bodyPr>
          <a:lstStyle/>
          <a:p>
            <a:pPr>
              <a:lnSpc>
                <a:spcPct val="90000"/>
              </a:lnSpc>
              <a:spcBef>
                <a:spcPts val="100"/>
              </a:spcBef>
              <a:spcAft>
                <a:spcPts val="100"/>
              </a:spcAft>
              <a:defRPr/>
            </a:pPr>
            <a:r>
              <a:rPr lang="en-US" sz="600" dirty="0">
                <a:solidFill>
                  <a:srgbClr val="7F7F7F"/>
                </a:solidFill>
                <a:latin typeface="Arial"/>
              </a:rPr>
              <a:t>© Copyright 2017 Dell Inc.</a:t>
            </a:r>
          </a:p>
        </p:txBody>
      </p:sp>
      <p:sp>
        <p:nvSpPr>
          <p:cNvPr id="20" name="TextBox 19"/>
          <p:cNvSpPr txBox="1"/>
          <p:nvPr/>
        </p:nvSpPr>
        <p:spPr>
          <a:xfrm>
            <a:off x="276035" y="4874711"/>
            <a:ext cx="94039" cy="84639"/>
          </a:xfrm>
          <a:prstGeom prst="rect">
            <a:avLst/>
          </a:prstGeom>
        </p:spPr>
        <p:txBody>
          <a:bodyPr vert="horz" wrap="none" lIns="0" tIns="0" rIns="0" bIns="0" rtlCol="0" anchor="ctr" anchorCtr="0">
            <a:spAutoFit/>
          </a:bodyPr>
          <a:lstStyle/>
          <a:p>
            <a:pPr>
              <a:lnSpc>
                <a:spcPct val="90000"/>
              </a:lnSpc>
              <a:buClr>
                <a:srgbClr val="007DB8"/>
              </a:buClr>
            </a:pPr>
            <a:fld id="{58EC7406-F4CC-4ABF-902E-2AF4E70E5C0F}" type="slidenum">
              <a:rPr lang="en-US" sz="600" smtClean="0">
                <a:solidFill>
                  <a:srgbClr val="000000">
                    <a:lumMod val="50000"/>
                    <a:lumOff val="50000"/>
                  </a:srgbClr>
                </a:solidFill>
                <a:latin typeface="Arial"/>
              </a:rPr>
              <a:pPr>
                <a:lnSpc>
                  <a:spcPct val="90000"/>
                </a:lnSpc>
                <a:buClr>
                  <a:srgbClr val="007DB8"/>
                </a:buClr>
              </a:pPr>
              <a:t>‹#›</a:t>
            </a:fld>
            <a:endParaRPr lang="en-US" sz="600" dirty="0">
              <a:solidFill>
                <a:srgbClr val="000000">
                  <a:lumMod val="50000"/>
                  <a:lumOff val="50000"/>
                </a:srgbClr>
              </a:solidFill>
              <a:latin typeface="Arial"/>
            </a:endParaRPr>
          </a:p>
        </p:txBody>
      </p:sp>
    </p:spTree>
    <p:extLst>
      <p:ext uri="{BB962C8B-B14F-4D97-AF65-F5344CB8AC3E}">
        <p14:creationId xmlns:p14="http://schemas.microsoft.com/office/powerpoint/2010/main" val="692294304"/>
      </p:ext>
    </p:extLst>
  </p:cSld>
  <p:clrMap bg1="dk2" tx1="lt1" bg2="dk1" tx2="lt2" accent1="accent1" accent2="accent2" accent3="accent3" accent4="accent4" accent5="accent5" accent6="accent6" hlink="hlink" folHlink="folHlink"/>
  <p:sldLayoutIdLst>
    <p:sldLayoutId id="2147485095" r:id="rId1"/>
    <p:sldLayoutId id="2147485096" r:id="rId2"/>
    <p:sldLayoutId id="2147485097" r:id="rId3"/>
    <p:sldLayoutId id="2147485098" r:id="rId4"/>
    <p:sldLayoutId id="2147485099" r:id="rId5"/>
    <p:sldLayoutId id="2147485100" r:id="rId6"/>
    <p:sldLayoutId id="2147485101" r:id="rId7"/>
    <p:sldLayoutId id="2147485102" r:id="rId8"/>
    <p:sldLayoutId id="2147485103" r:id="rId9"/>
    <p:sldLayoutId id="2147485104" r:id="rId10"/>
  </p:sldLayoutIdLst>
  <p:transition spd="med">
    <p:wipe dir="r"/>
  </p:transition>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info.mapr.com/rs/mapr/images/Getting_Started_With_Apache_Spark.pdf" TargetMode="External"/><Relationship Id="rId5" Type="http://schemas.openxmlformats.org/officeDocument/2006/relationships/image" Target="../media/image3.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github.com/Yelp/MOE" TargetMode="External"/><Relationship Id="rId5" Type="http://schemas.openxmlformats.org/officeDocument/2006/relationships/image" Target="../media/image3.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github.com/praveg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pravega.io/"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tackoverflow.com/research/developer-survey-2016" TargetMode="External"/><Relationship Id="rId5" Type="http://schemas.openxmlformats.org/officeDocument/2006/relationships/image" Target="../media/image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kdd.ics.uci.edu/databases/kddcup99/kddcup99.html" TargetMode="External"/><Relationship Id="rId5" Type="http://schemas.openxmlformats.org/officeDocument/2006/relationships/image" Target="../media/image3.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github.com/bonibruno/Anomaly-Detection-" TargetMode="External"/><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19" y="288114"/>
            <a:ext cx="8736331" cy="1661993"/>
          </a:xfrm>
        </p:spPr>
        <p:txBody>
          <a:bodyPr>
            <a:normAutofit fontScale="90000"/>
          </a:bodyPr>
          <a:lstStyle/>
          <a:p>
            <a:r>
              <a:rPr lang="en-US" dirty="0" smtClean="0"/>
              <a:t>Real-Time Streaming Analytics</a:t>
            </a:r>
            <a:endParaRPr lang="en-US" dirty="0"/>
          </a:p>
        </p:txBody>
      </p:sp>
      <p:sp>
        <p:nvSpPr>
          <p:cNvPr id="3" name="Subtitle 2"/>
          <p:cNvSpPr>
            <a:spLocks noGrp="1"/>
          </p:cNvSpPr>
          <p:nvPr>
            <p:ph type="subTitle" idx="1"/>
          </p:nvPr>
        </p:nvSpPr>
        <p:spPr>
          <a:xfrm>
            <a:off x="274320" y="2252133"/>
            <a:ext cx="8736330" cy="2154436"/>
          </a:xfrm>
        </p:spPr>
        <p:txBody>
          <a:bodyPr/>
          <a:lstStyle/>
          <a:p>
            <a:r>
              <a:rPr lang="en-US" dirty="0" smtClean="0"/>
              <a:t>An On-Premise, Scalable, Geo-Distributed Solution</a:t>
            </a:r>
          </a:p>
          <a:p>
            <a:endParaRPr lang="en-US" dirty="0"/>
          </a:p>
          <a:p>
            <a:endParaRPr lang="en-US" dirty="0" smtClean="0"/>
          </a:p>
          <a:p>
            <a:r>
              <a:rPr lang="en-US" dirty="0" smtClean="0"/>
              <a:t>Boni Bruno, CISSP, CISM, CGEIT</a:t>
            </a:r>
          </a:p>
          <a:p>
            <a:r>
              <a:rPr lang="en-US" dirty="0" smtClean="0"/>
              <a:t>Chief Solutions Architect | Emerging Technologies</a:t>
            </a:r>
            <a:endParaRPr lang="en-US" dirty="0"/>
          </a:p>
        </p:txBody>
      </p:sp>
    </p:spTree>
    <p:extLst>
      <p:ext uri="{BB962C8B-B14F-4D97-AF65-F5344CB8AC3E}">
        <p14:creationId xmlns:p14="http://schemas.microsoft.com/office/powerpoint/2010/main" val="2143696391"/>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Kafka Replication Factor</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768484" y="951534"/>
            <a:ext cx="8375516" cy="3970318"/>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latin typeface="+mn-lt"/>
              </a:rPr>
              <a:t>The replication factor of three will replicate the messages across three </a:t>
            </a:r>
            <a:r>
              <a:rPr lang="en-US" sz="1800" dirty="0" smtClean="0">
                <a:solidFill>
                  <a:schemeClr val="tx2"/>
                </a:solidFill>
                <a:latin typeface="+mn-lt"/>
              </a:rPr>
              <a:t>Kafka nodes</a:t>
            </a:r>
            <a:r>
              <a:rPr lang="en-US" sz="1800" dirty="0">
                <a:solidFill>
                  <a:schemeClr val="tx2"/>
                </a:solidFill>
                <a:latin typeface="+mn-lt"/>
              </a:rPr>
              <a:t>, allowing any two to die before messages become lost.</a:t>
            </a:r>
          </a:p>
          <a:p>
            <a:pPr>
              <a:spcBef>
                <a:spcPts val="0"/>
              </a:spcBef>
              <a:spcAft>
                <a:spcPts val="0"/>
              </a:spcAft>
              <a:buClr>
                <a:schemeClr val="bg1"/>
              </a:buClr>
            </a:pPr>
            <a:r>
              <a:rPr lang="en-US" sz="1800" dirty="0">
                <a:solidFill>
                  <a:srgbClr val="92D050"/>
                </a:solidFill>
                <a:latin typeface="+mn-lt"/>
              </a:rPr>
              <a:t> </a:t>
            </a:r>
          </a:p>
          <a:p>
            <a:pPr>
              <a:spcBef>
                <a:spcPts val="0"/>
              </a:spcBef>
              <a:spcAft>
                <a:spcPts val="0"/>
              </a:spcAft>
              <a:buClr>
                <a:schemeClr val="bg1"/>
              </a:buClr>
            </a:pPr>
            <a:r>
              <a:rPr lang="en-US" sz="1800" dirty="0">
                <a:solidFill>
                  <a:schemeClr val="tx2"/>
                </a:solidFill>
                <a:latin typeface="+mn-lt"/>
              </a:rPr>
              <a:t>To create the topics, use the commands </a:t>
            </a:r>
            <a:r>
              <a:rPr lang="en-US" sz="1800" dirty="0" smtClean="0">
                <a:solidFill>
                  <a:schemeClr val="tx2"/>
                </a:solidFill>
                <a:latin typeface="+mn-lt"/>
              </a:rPr>
              <a:t>below:</a:t>
            </a:r>
            <a:endParaRPr lang="en-US" sz="1800" dirty="0">
              <a:solidFill>
                <a:schemeClr val="tx2"/>
              </a:solidFill>
              <a:latin typeface="+mn-lt"/>
            </a:endParaRPr>
          </a:p>
          <a:p>
            <a:pPr>
              <a:spcBef>
                <a:spcPts val="0"/>
              </a:spcBef>
              <a:spcAft>
                <a:spcPts val="0"/>
              </a:spcAft>
              <a:buClr>
                <a:schemeClr val="bg1"/>
              </a:buClr>
            </a:pPr>
            <a:r>
              <a:rPr lang="en-US" sz="1800" dirty="0">
                <a:solidFill>
                  <a:srgbClr val="92D050"/>
                </a:solidFill>
                <a:latin typeface="+mn-lt"/>
              </a:rPr>
              <a:t>$ kafka-topics.sh --zookeeper zk.example.com:2181 --topic </a:t>
            </a:r>
            <a:r>
              <a:rPr lang="en-US" sz="1800" dirty="0" err="1">
                <a:solidFill>
                  <a:srgbClr val="92D050"/>
                </a:solidFill>
                <a:latin typeface="+mn-lt"/>
              </a:rPr>
              <a:t>sensor_messages</a:t>
            </a:r>
            <a:r>
              <a:rPr lang="en-US" sz="1800" dirty="0">
                <a:solidFill>
                  <a:srgbClr val="92D050"/>
                </a:solidFill>
                <a:latin typeface="+mn-lt"/>
              </a:rPr>
              <a:t> --create --partitions 4 --replication-factor 3</a:t>
            </a:r>
          </a:p>
          <a:p>
            <a:pPr>
              <a:spcBef>
                <a:spcPts val="0"/>
              </a:spcBef>
              <a:spcAft>
                <a:spcPts val="0"/>
              </a:spcAft>
              <a:buClr>
                <a:schemeClr val="bg1"/>
              </a:buClr>
            </a:pPr>
            <a:r>
              <a:rPr lang="en-US" sz="1800" dirty="0">
                <a:solidFill>
                  <a:srgbClr val="92D050"/>
                </a:solidFill>
                <a:latin typeface="+mn-lt"/>
              </a:rPr>
              <a:t>$ kafka-topics.sh --zookeeper zk.example.com:2181 --topic </a:t>
            </a:r>
            <a:r>
              <a:rPr lang="en-US" sz="1800" dirty="0" err="1">
                <a:solidFill>
                  <a:srgbClr val="92D050"/>
                </a:solidFill>
                <a:latin typeface="+mn-lt"/>
              </a:rPr>
              <a:t>enriched_data</a:t>
            </a:r>
            <a:r>
              <a:rPr lang="en-US" sz="1800" dirty="0">
                <a:solidFill>
                  <a:srgbClr val="92D050"/>
                </a:solidFill>
                <a:latin typeface="+mn-lt"/>
              </a:rPr>
              <a:t> --create --partitions 4 --replication-factor 3</a:t>
            </a:r>
          </a:p>
          <a:p>
            <a:pPr>
              <a:spcBef>
                <a:spcPts val="0"/>
              </a:spcBef>
              <a:spcAft>
                <a:spcPts val="0"/>
              </a:spcAft>
              <a:buClr>
                <a:schemeClr val="bg1"/>
              </a:buClr>
            </a:pPr>
            <a:r>
              <a:rPr lang="en-US" sz="1800" dirty="0">
                <a:solidFill>
                  <a:srgbClr val="92D050"/>
                </a:solidFill>
                <a:latin typeface="+mn-lt"/>
              </a:rPr>
              <a:t>$ kafka-topics.sh --zookeeper zk.example.com:2181 --topic alerts --create --partitions 4 --replication-factor </a:t>
            </a:r>
            <a:r>
              <a:rPr lang="en-US" sz="1800" dirty="0" smtClean="0">
                <a:solidFill>
                  <a:srgbClr val="92D050"/>
                </a:solidFill>
                <a:latin typeface="+mn-lt"/>
              </a:rPr>
              <a:t>3</a:t>
            </a:r>
          </a:p>
          <a:p>
            <a:pPr>
              <a:spcBef>
                <a:spcPts val="0"/>
              </a:spcBef>
              <a:spcAft>
                <a:spcPts val="0"/>
              </a:spcAft>
              <a:buClr>
                <a:schemeClr val="bg1"/>
              </a:buClr>
            </a:pPr>
            <a:endParaRPr lang="en-US" sz="1800" dirty="0">
              <a:solidFill>
                <a:srgbClr val="92D050"/>
              </a:solidFill>
              <a:latin typeface="+mn-lt"/>
            </a:endParaRPr>
          </a:p>
          <a:p>
            <a:pPr>
              <a:spcBef>
                <a:spcPts val="0"/>
              </a:spcBef>
              <a:spcAft>
                <a:spcPts val="0"/>
              </a:spcAft>
              <a:buClr>
                <a:schemeClr val="bg1"/>
              </a:buClr>
            </a:pPr>
            <a:r>
              <a:rPr lang="en-US" sz="1800" dirty="0">
                <a:solidFill>
                  <a:schemeClr val="tx2"/>
                </a:solidFill>
                <a:latin typeface="+mn-lt"/>
              </a:rPr>
              <a:t>For non-production use, you may want to set the Kafka configuration property </a:t>
            </a:r>
            <a:r>
              <a:rPr lang="en-US" sz="1800" dirty="0" err="1">
                <a:solidFill>
                  <a:schemeClr val="tx2"/>
                </a:solidFill>
                <a:latin typeface="+mn-lt"/>
              </a:rPr>
              <a:t>log.retention.bytes</a:t>
            </a:r>
            <a:r>
              <a:rPr lang="en-US" sz="1800" dirty="0">
                <a:solidFill>
                  <a:schemeClr val="tx2"/>
                </a:solidFill>
                <a:latin typeface="+mn-lt"/>
              </a:rPr>
              <a:t> to something like 1 GB to put an upper-limit on the local disk space that Kafka uses.</a:t>
            </a:r>
            <a:endParaRPr lang="en-US" sz="1800" dirty="0" smtClean="0">
              <a:solidFill>
                <a:schemeClr val="tx2"/>
              </a:solidFill>
              <a:latin typeface="+mn-lt"/>
            </a:endParaRPr>
          </a:p>
        </p:txBody>
      </p:sp>
      <p:pic>
        <p:nvPicPr>
          <p:cNvPr id="5" name="Picture 4"/>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66330" y="4498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Tree>
    <p:extLst>
      <p:ext uri="{BB962C8B-B14F-4D97-AF65-F5344CB8AC3E}">
        <p14:creationId xmlns:p14="http://schemas.microsoft.com/office/powerpoint/2010/main" val="2794932795"/>
      </p:ext>
    </p:extLst>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err="1">
                <a:solidFill>
                  <a:srgbClr val="FFFFFF"/>
                </a:solidFill>
                <a:latin typeface="Arial"/>
                <a:ea typeface="Calibri Light" charset="0"/>
                <a:cs typeface="Arial" panose="020B0604020202020204" pitchFamily="34" charset="0"/>
              </a:rPr>
              <a:t>s</a:t>
            </a:r>
            <a:r>
              <a:rPr lang="en-US" sz="2800" kern="0" dirty="0" err="1" smtClean="0">
                <a:solidFill>
                  <a:srgbClr val="FFFFFF"/>
                </a:solidFill>
                <a:latin typeface="Arial"/>
                <a:ea typeface="Calibri Light" charset="0"/>
                <a:cs typeface="Arial" panose="020B0604020202020204" pitchFamily="34" charset="0"/>
              </a:rPr>
              <a:t>ensor_messages</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768484" y="951534"/>
            <a:ext cx="8375516" cy="3200876"/>
          </a:xfrm>
          <a:prstGeom prst="rect">
            <a:avLst/>
          </a:prstGeom>
          <a:noFill/>
        </p:spPr>
        <p:txBody>
          <a:bodyPr wrap="square" rtlCol="0">
            <a:spAutoFit/>
          </a:bodyPr>
          <a:lstStyle/>
          <a:p>
            <a:pPr>
              <a:spcBef>
                <a:spcPts val="0"/>
              </a:spcBef>
              <a:spcAft>
                <a:spcPts val="0"/>
              </a:spcAft>
              <a:buClr>
                <a:schemeClr val="bg1"/>
              </a:buClr>
            </a:pPr>
            <a:endParaRPr lang="en-US" sz="1800" dirty="0" smtClean="0">
              <a:solidFill>
                <a:srgbClr val="92D050"/>
              </a:solidFill>
            </a:endParaRPr>
          </a:p>
          <a:p>
            <a:r>
              <a:rPr lang="en-US" sz="1200" dirty="0">
                <a:solidFill>
                  <a:srgbClr val="92D050"/>
                </a:solidFill>
              </a:rPr>
              <a:t>$ </a:t>
            </a:r>
            <a:r>
              <a:rPr lang="en-US" sz="1200" b="1" dirty="0">
                <a:solidFill>
                  <a:srgbClr val="92D050"/>
                </a:solidFill>
              </a:rPr>
              <a:t>kafka-console-consumer.sh --zookeeper zk.example.com:2181 --topic </a:t>
            </a:r>
            <a:r>
              <a:rPr lang="en-US" sz="1200" b="1" dirty="0" err="1">
                <a:solidFill>
                  <a:srgbClr val="92D050"/>
                </a:solidFill>
              </a:rPr>
              <a:t>sensor_messages</a:t>
            </a:r>
            <a:r>
              <a:rPr lang="en-US" sz="1200" b="1" dirty="0">
                <a:solidFill>
                  <a:srgbClr val="92D050"/>
                </a:solidFill>
              </a:rPr>
              <a:t> --max-messages 1</a:t>
            </a:r>
            <a:endParaRPr lang="en-US" sz="1200" dirty="0">
              <a:solidFill>
                <a:srgbClr val="92D050"/>
              </a:solidFill>
            </a:endParaRPr>
          </a:p>
          <a:p>
            <a:r>
              <a:rPr lang="en-US" sz="1400" dirty="0">
                <a:solidFill>
                  <a:schemeClr val="tx2"/>
                </a:solidFill>
              </a:rPr>
              <a:t>{"</a:t>
            </a:r>
            <a:r>
              <a:rPr lang="en-US" sz="1400" dirty="0" err="1">
                <a:solidFill>
                  <a:schemeClr val="tx2"/>
                </a:solidFill>
              </a:rPr>
              <a:t>num_access_files</a:t>
            </a:r>
            <a:r>
              <a:rPr lang="en-US" sz="1400" dirty="0">
                <a:solidFill>
                  <a:schemeClr val="tx2"/>
                </a:solidFill>
              </a:rPr>
              <a:t>": 0, "</a:t>
            </a:r>
            <a:r>
              <a:rPr lang="en-US" sz="1400" dirty="0" err="1">
                <a:solidFill>
                  <a:schemeClr val="tx2"/>
                </a:solidFill>
              </a:rPr>
              <a:t>src_bytes</a:t>
            </a:r>
            <a:r>
              <a:rPr lang="en-US" sz="1400" dirty="0">
                <a:solidFill>
                  <a:schemeClr val="tx2"/>
                </a:solidFill>
              </a:rPr>
              <a:t>": 230, "</a:t>
            </a:r>
            <a:r>
              <a:rPr lang="en-US" sz="1400" dirty="0" err="1">
                <a:solidFill>
                  <a:schemeClr val="tx2"/>
                </a:solidFill>
              </a:rPr>
              <a:t>srv_count</a:t>
            </a:r>
            <a:r>
              <a:rPr lang="en-US" sz="1400" dirty="0">
                <a:solidFill>
                  <a:schemeClr val="tx2"/>
                </a:solidFill>
              </a:rPr>
              <a:t>": 26, "</a:t>
            </a:r>
            <a:r>
              <a:rPr lang="en-US" sz="1400" dirty="0" err="1">
                <a:solidFill>
                  <a:schemeClr val="tx2"/>
                </a:solidFill>
              </a:rPr>
              <a:t>num_compromised</a:t>
            </a:r>
            <a:r>
              <a:rPr lang="en-US" sz="1400" dirty="0">
                <a:solidFill>
                  <a:schemeClr val="tx2"/>
                </a:solidFill>
              </a:rPr>
              <a:t>": 0, "</a:t>
            </a:r>
            <a:r>
              <a:rPr lang="en-US" sz="1400" dirty="0" err="1">
                <a:solidFill>
                  <a:schemeClr val="tx2"/>
                </a:solidFill>
              </a:rPr>
              <a:t>rerror_rate</a:t>
            </a:r>
            <a:r>
              <a:rPr lang="en-US" sz="1400" dirty="0">
                <a:solidFill>
                  <a:schemeClr val="tx2"/>
                </a:solidFill>
              </a:rPr>
              <a:t>": 0.0, "urgent": 0, "</a:t>
            </a:r>
            <a:r>
              <a:rPr lang="en-US" sz="1400" dirty="0" err="1">
                <a:solidFill>
                  <a:schemeClr val="tx2"/>
                </a:solidFill>
              </a:rPr>
              <a:t>dst_host_same_srv_rate</a:t>
            </a:r>
            <a:r>
              <a:rPr lang="en-US" sz="1400" dirty="0">
                <a:solidFill>
                  <a:schemeClr val="tx2"/>
                </a:solidFill>
              </a:rPr>
              <a:t>": 1.0, "duration": 0, "label": "normal.", "</a:t>
            </a:r>
            <a:r>
              <a:rPr lang="en-US" sz="1400" dirty="0" err="1">
                <a:solidFill>
                  <a:schemeClr val="tx2"/>
                </a:solidFill>
              </a:rPr>
              <a:t>srv_rerror_rate</a:t>
            </a:r>
            <a:r>
              <a:rPr lang="en-US" sz="1400" dirty="0">
                <a:solidFill>
                  <a:schemeClr val="tx2"/>
                </a:solidFill>
              </a:rPr>
              <a:t>": 0.0, "</a:t>
            </a:r>
            <a:r>
              <a:rPr lang="en-US" sz="1400" dirty="0" err="1">
                <a:solidFill>
                  <a:schemeClr val="tx2"/>
                </a:solidFill>
              </a:rPr>
              <a:t>srv_serror_rate</a:t>
            </a:r>
            <a:r>
              <a:rPr lang="en-US" sz="1400" dirty="0">
                <a:solidFill>
                  <a:schemeClr val="tx2"/>
                </a:solidFill>
              </a:rPr>
              <a:t>": 0.0, "</a:t>
            </a:r>
            <a:r>
              <a:rPr lang="en-US" sz="1400" dirty="0" err="1">
                <a:solidFill>
                  <a:schemeClr val="tx2"/>
                </a:solidFill>
              </a:rPr>
              <a:t>is_host_login</a:t>
            </a:r>
            <a:r>
              <a:rPr lang="en-US" sz="1400" dirty="0">
                <a:solidFill>
                  <a:schemeClr val="tx2"/>
                </a:solidFill>
              </a:rPr>
              <a:t>": 0, "</a:t>
            </a:r>
            <a:r>
              <a:rPr lang="en-US" sz="1400" dirty="0" err="1">
                <a:solidFill>
                  <a:schemeClr val="tx2"/>
                </a:solidFill>
              </a:rPr>
              <a:t>wrong_fragment</a:t>
            </a:r>
            <a:r>
              <a:rPr lang="en-US" sz="1400" dirty="0">
                <a:solidFill>
                  <a:schemeClr val="tx2"/>
                </a:solidFill>
              </a:rPr>
              <a:t>": 0, "</a:t>
            </a:r>
            <a:r>
              <a:rPr lang="en-US" sz="1400" dirty="0" err="1">
                <a:solidFill>
                  <a:schemeClr val="tx2"/>
                </a:solidFill>
              </a:rPr>
              <a:t>uuid</a:t>
            </a:r>
            <a:r>
              <a:rPr lang="en-US" sz="1400" dirty="0">
                <a:solidFill>
                  <a:schemeClr val="tx2"/>
                </a:solidFill>
              </a:rPr>
              <a:t>": "8238af16-9942-43d2-a541-1756929a37ef", "service": "http", "</a:t>
            </a:r>
            <a:r>
              <a:rPr lang="en-US" sz="1400" dirty="0" err="1">
                <a:solidFill>
                  <a:schemeClr val="tx2"/>
                </a:solidFill>
              </a:rPr>
              <a:t>serror_rate</a:t>
            </a:r>
            <a:r>
              <a:rPr lang="en-US" sz="1400" dirty="0">
                <a:solidFill>
                  <a:schemeClr val="tx2"/>
                </a:solidFill>
              </a:rPr>
              <a:t>": 0.0, "</a:t>
            </a:r>
            <a:r>
              <a:rPr lang="en-US" sz="1400" dirty="0" err="1">
                <a:solidFill>
                  <a:schemeClr val="tx2"/>
                </a:solidFill>
              </a:rPr>
              <a:t>num_outbound_cmds</a:t>
            </a:r>
            <a:r>
              <a:rPr lang="en-US" sz="1400" dirty="0">
                <a:solidFill>
                  <a:schemeClr val="tx2"/>
                </a:solidFill>
              </a:rPr>
              <a:t>": 0, "</a:t>
            </a:r>
            <a:r>
              <a:rPr lang="en-US" sz="1400" dirty="0" err="1">
                <a:solidFill>
                  <a:schemeClr val="tx2"/>
                </a:solidFill>
              </a:rPr>
              <a:t>is_guest_login</a:t>
            </a:r>
            <a:r>
              <a:rPr lang="en-US" sz="1400" dirty="0">
                <a:solidFill>
                  <a:schemeClr val="tx2"/>
                </a:solidFill>
              </a:rPr>
              <a:t>": 0, "</a:t>
            </a:r>
            <a:r>
              <a:rPr lang="en-US" sz="1400" dirty="0" err="1">
                <a:solidFill>
                  <a:schemeClr val="tx2"/>
                </a:solidFill>
              </a:rPr>
              <a:t>dst_host_rerror_rate</a:t>
            </a:r>
            <a:r>
              <a:rPr lang="en-US" sz="1400" dirty="0">
                <a:solidFill>
                  <a:schemeClr val="tx2"/>
                </a:solidFill>
              </a:rPr>
              <a:t>": 0.0, "</a:t>
            </a:r>
            <a:r>
              <a:rPr lang="en-US" sz="1400" dirty="0" err="1">
                <a:solidFill>
                  <a:schemeClr val="tx2"/>
                </a:solidFill>
              </a:rPr>
              <a:t>dst_host_srv_serror_rate</a:t>
            </a:r>
            <a:r>
              <a:rPr lang="en-US" sz="1400" dirty="0">
                <a:solidFill>
                  <a:schemeClr val="tx2"/>
                </a:solidFill>
              </a:rPr>
              <a:t>": 0.0, "</a:t>
            </a:r>
            <a:r>
              <a:rPr lang="en-US" sz="1400" dirty="0" err="1">
                <a:solidFill>
                  <a:schemeClr val="tx2"/>
                </a:solidFill>
              </a:rPr>
              <a:t>diff_srv_rate</a:t>
            </a:r>
            <a:r>
              <a:rPr lang="en-US" sz="1400" dirty="0">
                <a:solidFill>
                  <a:schemeClr val="tx2"/>
                </a:solidFill>
              </a:rPr>
              <a:t>": 0.0, "hot": 0, "</a:t>
            </a:r>
            <a:r>
              <a:rPr lang="en-US" sz="1400" dirty="0" err="1">
                <a:solidFill>
                  <a:schemeClr val="tx2"/>
                </a:solidFill>
              </a:rPr>
              <a:t>dst_host_srv_count</a:t>
            </a:r>
            <a:r>
              <a:rPr lang="en-US" sz="1400" dirty="0">
                <a:solidFill>
                  <a:schemeClr val="tx2"/>
                </a:solidFill>
              </a:rPr>
              <a:t>": 255, "</a:t>
            </a:r>
            <a:r>
              <a:rPr lang="en-US" sz="1400" dirty="0" err="1">
                <a:solidFill>
                  <a:schemeClr val="tx2"/>
                </a:solidFill>
              </a:rPr>
              <a:t>logged_in</a:t>
            </a:r>
            <a:r>
              <a:rPr lang="en-US" sz="1400" dirty="0">
                <a:solidFill>
                  <a:schemeClr val="tx2"/>
                </a:solidFill>
              </a:rPr>
              <a:t>": 1, "</a:t>
            </a:r>
            <a:r>
              <a:rPr lang="en-US" sz="1400" dirty="0" err="1">
                <a:solidFill>
                  <a:schemeClr val="tx2"/>
                </a:solidFill>
              </a:rPr>
              <a:t>num_shells</a:t>
            </a:r>
            <a:r>
              <a:rPr lang="en-US" sz="1400" dirty="0">
                <a:solidFill>
                  <a:schemeClr val="tx2"/>
                </a:solidFill>
              </a:rPr>
              <a:t>": 0, "</a:t>
            </a:r>
            <a:r>
              <a:rPr lang="en-US" sz="1400" dirty="0" err="1">
                <a:solidFill>
                  <a:schemeClr val="tx2"/>
                </a:solidFill>
              </a:rPr>
              <a:t>dst_host_srv_diff_host_rate</a:t>
            </a:r>
            <a:r>
              <a:rPr lang="en-US" sz="1400" dirty="0">
                <a:solidFill>
                  <a:schemeClr val="tx2"/>
                </a:solidFill>
              </a:rPr>
              <a:t>": 0.040000000000000001, "index": 1358500, "</a:t>
            </a:r>
            <a:r>
              <a:rPr lang="en-US" sz="1400" dirty="0" err="1">
                <a:solidFill>
                  <a:schemeClr val="tx2"/>
                </a:solidFill>
              </a:rPr>
              <a:t>srv_diff_host_rate</a:t>
            </a:r>
            <a:r>
              <a:rPr lang="en-US" sz="1400" dirty="0">
                <a:solidFill>
                  <a:schemeClr val="tx2"/>
                </a:solidFill>
              </a:rPr>
              <a:t>": 0.19, "</a:t>
            </a:r>
            <a:r>
              <a:rPr lang="en-US" sz="1400" dirty="0" err="1">
                <a:solidFill>
                  <a:schemeClr val="tx2"/>
                </a:solidFill>
              </a:rPr>
              <a:t>dst_host_same_src_port_rate</a:t>
            </a:r>
            <a:r>
              <a:rPr lang="en-US" sz="1400" dirty="0">
                <a:solidFill>
                  <a:schemeClr val="tx2"/>
                </a:solidFill>
              </a:rPr>
              <a:t>": 0.01, "</a:t>
            </a:r>
            <a:r>
              <a:rPr lang="en-US" sz="1400" dirty="0" err="1">
                <a:solidFill>
                  <a:schemeClr val="tx2"/>
                </a:solidFill>
              </a:rPr>
              <a:t>root_shell</a:t>
            </a:r>
            <a:r>
              <a:rPr lang="en-US" sz="1400" dirty="0">
                <a:solidFill>
                  <a:schemeClr val="tx2"/>
                </a:solidFill>
              </a:rPr>
              <a:t>": 0, "flag": "SF", "</a:t>
            </a:r>
            <a:r>
              <a:rPr lang="en-US" sz="1400" dirty="0" err="1">
                <a:solidFill>
                  <a:schemeClr val="tx2"/>
                </a:solidFill>
              </a:rPr>
              <a:t>su_attempted</a:t>
            </a:r>
            <a:r>
              <a:rPr lang="en-US" sz="1400" dirty="0">
                <a:solidFill>
                  <a:schemeClr val="tx2"/>
                </a:solidFill>
              </a:rPr>
              <a:t>": 0, "</a:t>
            </a:r>
            <a:r>
              <a:rPr lang="en-US" sz="1400" dirty="0" err="1">
                <a:solidFill>
                  <a:schemeClr val="tx2"/>
                </a:solidFill>
              </a:rPr>
              <a:t>dst_host_count</a:t>
            </a:r>
            <a:r>
              <a:rPr lang="en-US" sz="1400" dirty="0">
                <a:solidFill>
                  <a:schemeClr val="tx2"/>
                </a:solidFill>
              </a:rPr>
              <a:t>": 117, "</a:t>
            </a:r>
            <a:r>
              <a:rPr lang="en-US" sz="1400" dirty="0" err="1">
                <a:solidFill>
                  <a:schemeClr val="tx2"/>
                </a:solidFill>
              </a:rPr>
              <a:t>num_file_creations</a:t>
            </a:r>
            <a:r>
              <a:rPr lang="en-US" sz="1400" dirty="0">
                <a:solidFill>
                  <a:schemeClr val="tx2"/>
                </a:solidFill>
              </a:rPr>
              <a:t>": 0, "</a:t>
            </a:r>
            <a:r>
              <a:rPr lang="en-US" sz="1400" dirty="0" err="1">
                <a:solidFill>
                  <a:schemeClr val="tx2"/>
                </a:solidFill>
              </a:rPr>
              <a:t>protocol_type</a:t>
            </a:r>
            <a:r>
              <a:rPr lang="en-US" sz="1400" dirty="0">
                <a:solidFill>
                  <a:schemeClr val="tx2"/>
                </a:solidFill>
              </a:rPr>
              <a:t>": "</a:t>
            </a:r>
            <a:r>
              <a:rPr lang="en-US" sz="1400" dirty="0" err="1">
                <a:solidFill>
                  <a:schemeClr val="tx2"/>
                </a:solidFill>
              </a:rPr>
              <a:t>tcp</a:t>
            </a:r>
            <a:r>
              <a:rPr lang="en-US" sz="1400" dirty="0">
                <a:solidFill>
                  <a:schemeClr val="tx2"/>
                </a:solidFill>
              </a:rPr>
              <a:t>", "count": 8, "</a:t>
            </a:r>
            <a:r>
              <a:rPr lang="en-US" sz="1400" dirty="0" err="1">
                <a:solidFill>
                  <a:schemeClr val="tx2"/>
                </a:solidFill>
              </a:rPr>
              <a:t>utc</a:t>
            </a:r>
            <a:r>
              <a:rPr lang="en-US" sz="1400" dirty="0">
                <a:solidFill>
                  <a:schemeClr val="tx2"/>
                </a:solidFill>
              </a:rPr>
              <a:t>": "2016-04-08T22:59:44.978076", "land": 0, "</a:t>
            </a:r>
            <a:r>
              <a:rPr lang="en-US" sz="1400" dirty="0" err="1">
                <a:solidFill>
                  <a:schemeClr val="tx2"/>
                </a:solidFill>
              </a:rPr>
              <a:t>same_srv_rate</a:t>
            </a:r>
            <a:r>
              <a:rPr lang="en-US" sz="1400" dirty="0">
                <a:solidFill>
                  <a:schemeClr val="tx2"/>
                </a:solidFill>
              </a:rPr>
              <a:t>": 1.0, "</a:t>
            </a:r>
            <a:r>
              <a:rPr lang="en-US" sz="1400" dirty="0" err="1">
                <a:solidFill>
                  <a:schemeClr val="tx2"/>
                </a:solidFill>
              </a:rPr>
              <a:t>dst_bytes</a:t>
            </a:r>
            <a:r>
              <a:rPr lang="en-US" sz="1400" dirty="0">
                <a:solidFill>
                  <a:schemeClr val="tx2"/>
                </a:solidFill>
              </a:rPr>
              <a:t>": 2446, "</a:t>
            </a:r>
            <a:r>
              <a:rPr lang="en-US" sz="1400" dirty="0" err="1">
                <a:solidFill>
                  <a:schemeClr val="tx2"/>
                </a:solidFill>
              </a:rPr>
              <a:t>sequence_id</a:t>
            </a:r>
            <a:r>
              <a:rPr lang="en-US" sz="1400" dirty="0">
                <a:solidFill>
                  <a:schemeClr val="tx2"/>
                </a:solidFill>
              </a:rPr>
              <a:t>": 1654094, "</a:t>
            </a:r>
            <a:r>
              <a:rPr lang="en-US" sz="1400" dirty="0" err="1">
                <a:solidFill>
                  <a:schemeClr val="tx2"/>
                </a:solidFill>
              </a:rPr>
              <a:t>dst_host_diff_srv_rate</a:t>
            </a:r>
            <a:r>
              <a:rPr lang="en-US" sz="1400" dirty="0">
                <a:solidFill>
                  <a:schemeClr val="tx2"/>
                </a:solidFill>
              </a:rPr>
              <a:t>": 0.0, "</a:t>
            </a:r>
            <a:r>
              <a:rPr lang="en-US" sz="1400" dirty="0" err="1">
                <a:solidFill>
                  <a:schemeClr val="tx2"/>
                </a:solidFill>
              </a:rPr>
              <a:t>dst_host_srv_rerror_rate</a:t>
            </a:r>
            <a:r>
              <a:rPr lang="en-US" sz="1400" dirty="0">
                <a:solidFill>
                  <a:schemeClr val="tx2"/>
                </a:solidFill>
              </a:rPr>
              <a:t>": 0.0, "</a:t>
            </a:r>
            <a:r>
              <a:rPr lang="en-US" sz="1400" dirty="0" err="1">
                <a:solidFill>
                  <a:schemeClr val="tx2"/>
                </a:solidFill>
              </a:rPr>
              <a:t>num_root</a:t>
            </a:r>
            <a:r>
              <a:rPr lang="en-US" sz="1400" dirty="0">
                <a:solidFill>
                  <a:schemeClr val="tx2"/>
                </a:solidFill>
              </a:rPr>
              <a:t>": 0, "</a:t>
            </a:r>
            <a:r>
              <a:rPr lang="en-US" sz="1400" dirty="0" err="1">
                <a:solidFill>
                  <a:schemeClr val="tx2"/>
                </a:solidFill>
              </a:rPr>
              <a:t>num_failed_logins</a:t>
            </a:r>
            <a:r>
              <a:rPr lang="en-US" sz="1400" dirty="0">
                <a:solidFill>
                  <a:schemeClr val="tx2"/>
                </a:solidFill>
              </a:rPr>
              <a:t>": 0, "</a:t>
            </a:r>
            <a:r>
              <a:rPr lang="en-US" sz="1400" dirty="0" err="1">
                <a:solidFill>
                  <a:schemeClr val="tx2"/>
                </a:solidFill>
              </a:rPr>
              <a:t>dst_host_serror_rate</a:t>
            </a:r>
            <a:r>
              <a:rPr lang="en-US" sz="1400" dirty="0">
                <a:solidFill>
                  <a:schemeClr val="tx2"/>
                </a:solidFill>
              </a:rPr>
              <a:t>": 0.0}</a:t>
            </a:r>
          </a:p>
          <a:p>
            <a:pPr>
              <a:spcBef>
                <a:spcPts val="0"/>
              </a:spcBef>
              <a:spcAft>
                <a:spcPts val="0"/>
              </a:spcAft>
              <a:buClr>
                <a:schemeClr val="bg1"/>
              </a:buClr>
            </a:pPr>
            <a:endParaRPr lang="en-US" sz="1800" dirty="0" smtClean="0">
              <a:solidFill>
                <a:schemeClr val="tx2"/>
              </a:solidFill>
              <a:latin typeface="+mn-lt"/>
            </a:endParaRPr>
          </a:p>
        </p:txBody>
      </p:sp>
    </p:spTree>
    <p:extLst>
      <p:ext uri="{BB962C8B-B14F-4D97-AF65-F5344CB8AC3E}">
        <p14:creationId xmlns:p14="http://schemas.microsoft.com/office/powerpoint/2010/main" val="3729513504"/>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26"/>
          <p:cNvSpPr/>
          <p:nvPr/>
        </p:nvSpPr>
        <p:spPr>
          <a:xfrm>
            <a:off x="2623558" y="307649"/>
            <a:ext cx="3888337" cy="4007977"/>
          </a:xfrm>
          <a:prstGeom prst="ellipse">
            <a:avLst/>
          </a:prstGeom>
          <a:gradFill flip="none" rotWithShape="1">
            <a:gsLst>
              <a:gs pos="0">
                <a:schemeClr val="bg1">
                  <a:alpha val="67000"/>
                </a:schemeClr>
              </a:gs>
              <a:gs pos="67000">
                <a:schemeClr val="bg1">
                  <a:alpha val="0"/>
                </a:schemeClr>
              </a:gs>
            </a:gsLst>
            <a:path path="circle">
              <a:fillToRect l="50000" t="50000" r="50000" b="50000"/>
            </a:path>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194102" y="2601049"/>
            <a:ext cx="2647095" cy="517069"/>
          </a:xfrm>
          <a:prstGeom prst="rect">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defRPr/>
            </a:pPr>
            <a:endParaRPr lang="en-US" sz="1600" dirty="0">
              <a:solidFill>
                <a:srgbClr val="FFFFFF"/>
              </a:solidFill>
            </a:endParaRPr>
          </a:p>
        </p:txBody>
      </p:sp>
      <p:pic>
        <p:nvPicPr>
          <p:cNvPr id="25" name="Picture 24"/>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31" name="Rectangle 30"/>
          <p:cNvSpPr/>
          <p:nvPr/>
        </p:nvSpPr>
        <p:spPr>
          <a:xfrm>
            <a:off x="116732" y="327392"/>
            <a:ext cx="8608977"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Spark Streaming – Real-Time Anomaly Detection</a:t>
            </a:r>
            <a:endParaRPr lang="en-US" sz="2800" kern="0" dirty="0">
              <a:solidFill>
                <a:srgbClr val="FFFFFF"/>
              </a:solidFill>
              <a:latin typeface="Arial"/>
              <a:ea typeface="Calibri Light" charset="0"/>
              <a:cs typeface="Arial" panose="020B0604020202020204" pitchFamily="34" charset="0"/>
            </a:endParaRPr>
          </a:p>
        </p:txBody>
      </p:sp>
      <p:sp>
        <p:nvSpPr>
          <p:cNvPr id="5" name="TextBox 4"/>
          <p:cNvSpPr txBox="1"/>
          <p:nvPr/>
        </p:nvSpPr>
        <p:spPr>
          <a:xfrm>
            <a:off x="116732" y="1110614"/>
            <a:ext cx="8774349" cy="3600986"/>
          </a:xfrm>
          <a:prstGeom prst="rect">
            <a:avLst/>
          </a:prstGeom>
          <a:noFill/>
        </p:spPr>
        <p:txBody>
          <a:bodyPr wrap="square" rtlCol="0">
            <a:spAutoFit/>
          </a:bodyPr>
          <a:lstStyle/>
          <a:p>
            <a:pPr>
              <a:spcBef>
                <a:spcPts val="0"/>
              </a:spcBef>
              <a:spcAft>
                <a:spcPts val="0"/>
              </a:spcAft>
              <a:buClr>
                <a:schemeClr val="bg1"/>
              </a:buClr>
            </a:pPr>
            <a:r>
              <a:rPr lang="en-US" sz="2000" dirty="0" smtClean="0">
                <a:solidFill>
                  <a:schemeClr val="tx2"/>
                </a:solidFill>
                <a:latin typeface="+mn-lt"/>
              </a:rPr>
              <a:t>Spark Streaming functions as a complex event processor.  Use it to perform complex data enrichment and to evaluate learning models like Random Forests and Artificial Neural Networks.</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b="1" dirty="0" smtClean="0">
                <a:solidFill>
                  <a:schemeClr val="tx2"/>
                </a:solidFill>
                <a:latin typeface="+mn-lt"/>
              </a:rPr>
              <a:t>Our Anomaly Detection Spark Job does the following:</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Pull messages from Kafka topic and create mini-batches of messages every few seconds.</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For each mini batch, enrich data - join datasets, perform calculations, identify geo-location, etc.</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We want the enriched data to persist to reliable storage (ECS).  Although Spark can write directly to HDFS, doing so will result in many small files (performance penalty).  It’s better to send data to a different Kafka topic and use flume to create large files and regularly write to out to the storage file system.</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The enriched data will be transformed into features (e.g. convert categorical data into real numbers).</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For each message, the features will be used as inputs into our ML Model, the output will reflect whether the message is predicted to be an anomaly.  </a:t>
            </a:r>
          </a:p>
          <a:p>
            <a:pPr marL="342900" indent="-342900">
              <a:spcBef>
                <a:spcPts val="0"/>
              </a:spcBef>
              <a:spcAft>
                <a:spcPts val="0"/>
              </a:spcAft>
              <a:buClr>
                <a:schemeClr val="bg1"/>
              </a:buClr>
              <a:buFont typeface="+mj-lt"/>
              <a:buAutoNum type="arabicPeriod"/>
            </a:pPr>
            <a:r>
              <a:rPr lang="en-US" sz="1400" dirty="0" smtClean="0">
                <a:solidFill>
                  <a:schemeClr val="tx2"/>
                </a:solidFill>
                <a:latin typeface="+mn-lt"/>
              </a:rPr>
              <a:t>If an anomaly is predicted, the job will then send an alert.  This can be an alert message sent to a different Kafka topic than an outside alerting system monitors…</a:t>
            </a:r>
          </a:p>
        </p:txBody>
      </p:sp>
    </p:spTree>
    <p:extLst>
      <p:ext uri="{BB962C8B-B14F-4D97-AF65-F5344CB8AC3E}">
        <p14:creationId xmlns:p14="http://schemas.microsoft.com/office/powerpoint/2010/main" val="76461113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1000"/>
                                        <p:tgtEl>
                                          <p:spTgt spid="5">
                                            <p:txEl>
                                              <p:pRg st="3" end="3"/>
                                            </p:txEl>
                                          </p:spTgt>
                                        </p:tgtEl>
                                      </p:cBhvr>
                                    </p:animEffect>
                                    <p:anim calcmode="lin" valueType="num">
                                      <p:cBhvr>
                                        <p:cTn id="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1000"/>
                                        <p:tgtEl>
                                          <p:spTgt spid="5">
                                            <p:txEl>
                                              <p:pRg st="5" end="5"/>
                                            </p:txEl>
                                          </p:spTgt>
                                        </p:tgtEl>
                                      </p:cBhvr>
                                    </p:animEffect>
                                    <p:anim calcmode="lin" valueType="num">
                                      <p:cBhvr>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anim calcmode="lin" valueType="num">
                                      <p:cBhvr>
                                        <p:cTn id="2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1000"/>
                                        <p:tgtEl>
                                          <p:spTgt spid="5">
                                            <p:txEl>
                                              <p:pRg st="7" end="7"/>
                                            </p:txEl>
                                          </p:spTgt>
                                        </p:tgtEl>
                                      </p:cBhvr>
                                    </p:animEffect>
                                    <p:anim calcmode="lin" valueType="num">
                                      <p:cBhvr>
                                        <p:cTn id="36"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1000"/>
                                        <p:tgtEl>
                                          <p:spTgt spid="5">
                                            <p:txEl>
                                              <p:pRg st="8" end="8"/>
                                            </p:txEl>
                                          </p:spTgt>
                                        </p:tgtEl>
                                      </p:cBhvr>
                                    </p:animEffect>
                                    <p:anim calcmode="lin" valueType="num">
                                      <p:cBhvr>
                                        <p:cTn id="43"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EMC Elastic Cloud Storage (ECS)</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544748" y="1070043"/>
            <a:ext cx="8054502" cy="3754874"/>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At this point we have our enriched data in multiple files in a single geo-distributed ECS bucket.  The primary copy of each object (file) will physically remain within the data center where it originated.  </a:t>
            </a:r>
            <a:endParaRPr lang="en-US" sz="1400" dirty="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Other data centers throughout the world will contain exactly enough parts of the erasure-coded objects so that an object can be rebuilt in the event of a data center failure.  </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Specifically</a:t>
            </a:r>
            <a:r>
              <a:rPr lang="en-US" sz="1400" dirty="0" smtClean="0">
                <a:solidFill>
                  <a:schemeClr val="tx2"/>
                </a:solidFill>
                <a:latin typeface="+mn-lt"/>
              </a:rPr>
              <a:t>, Reed-Solomon erasure coding is used within a datacenter and parity (XOR) is used between data centers.  This greatly reduces the storage requirements but retains a high degree of data protection.  </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If you where to browse an ECS bucket (e.g. hdfs dfs –ls), you would see files created from the Spark Streaming Job running in each data center.  </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These features of ECS make it extremely simple to run high-performance analytics/jobs across an entire global data set!  You only need to point your job to read the files in a single directory and ECS will take care of the WAN transfer, local caching, cache invalidation, consistency, disaster recovery, and high availability.  </a:t>
            </a:r>
            <a:endParaRPr lang="en-US" sz="1400" dirty="0" smtClean="0">
              <a:solidFill>
                <a:schemeClr val="tx2"/>
              </a:solidFill>
              <a:latin typeface="+mn-lt"/>
            </a:endParaRPr>
          </a:p>
        </p:txBody>
      </p:sp>
    </p:spTree>
    <p:extLst>
      <p:ext uri="{BB962C8B-B14F-4D97-AF65-F5344CB8AC3E}">
        <p14:creationId xmlns:p14="http://schemas.microsoft.com/office/powerpoint/2010/main" val="152277684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1000"/>
                                        <p:tgtEl>
                                          <p:spTgt spid="2">
                                            <p:txEl>
                                              <p:pRg st="8" end="8"/>
                                            </p:txEl>
                                          </p:spTgt>
                                        </p:tgtEl>
                                      </p:cBhvr>
                                    </p:animEffect>
                                    <p:anim calcmode="lin" valueType="num">
                                      <p:cBhvr>
                                        <p:cTn id="36"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Spark – ML Model Training</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544748" y="904673"/>
            <a:ext cx="8375516" cy="3970318"/>
          </a:xfrm>
          <a:prstGeom prst="rect">
            <a:avLst/>
          </a:prstGeom>
          <a:noFill/>
        </p:spPr>
        <p:txBody>
          <a:bodyPr wrap="square" rtlCol="0">
            <a:spAutoFit/>
          </a:bodyPr>
          <a:lstStyle/>
          <a:p>
            <a:pPr>
              <a:spcBef>
                <a:spcPts val="0"/>
              </a:spcBef>
              <a:spcAft>
                <a:spcPts val="0"/>
              </a:spcAft>
              <a:buClr>
                <a:schemeClr val="bg1"/>
              </a:buClr>
            </a:pPr>
            <a:r>
              <a:rPr lang="en-US" sz="1800" dirty="0" smtClean="0">
                <a:solidFill>
                  <a:schemeClr val="tx2"/>
                </a:solidFill>
                <a:latin typeface="+mn-lt"/>
              </a:rPr>
              <a:t>We use the entire global data set to train our ML model to detect anomalies.  To do this, we’ll create a Spark batch job to do the following:</a:t>
            </a:r>
          </a:p>
          <a:p>
            <a:pPr>
              <a:spcBef>
                <a:spcPts val="0"/>
              </a:spcBef>
              <a:spcAft>
                <a:spcPts val="0"/>
              </a:spcAft>
              <a:buClr>
                <a:schemeClr val="bg1"/>
              </a:buClr>
            </a:pPr>
            <a:endParaRPr lang="en-US" sz="1800" dirty="0">
              <a:solidFill>
                <a:schemeClr val="tx2"/>
              </a:solidFill>
              <a:latin typeface="+mn-lt"/>
            </a:endParaRPr>
          </a:p>
          <a:p>
            <a:pPr marL="342900" indent="-342900">
              <a:spcBef>
                <a:spcPts val="0"/>
              </a:spcBef>
              <a:spcAft>
                <a:spcPts val="0"/>
              </a:spcAft>
              <a:buClr>
                <a:schemeClr val="bg1"/>
              </a:buClr>
              <a:buFont typeface="+mj-lt"/>
              <a:buAutoNum type="arabicPeriod"/>
            </a:pPr>
            <a:r>
              <a:rPr lang="en-US" sz="1800" dirty="0" smtClean="0">
                <a:solidFill>
                  <a:schemeClr val="tx2"/>
                </a:solidFill>
                <a:latin typeface="+mn-lt"/>
              </a:rPr>
              <a:t>Read the enriched data  that was placed in our ECS bucket by th</a:t>
            </a:r>
            <a:r>
              <a:rPr lang="en-US" sz="1800" dirty="0" smtClean="0">
                <a:solidFill>
                  <a:schemeClr val="tx2"/>
                </a:solidFill>
                <a:latin typeface="+mn-lt"/>
              </a:rPr>
              <a:t>e Flume job at each data center.</a:t>
            </a:r>
          </a:p>
          <a:p>
            <a:pPr marL="342900" indent="-342900">
              <a:spcBef>
                <a:spcPts val="0"/>
              </a:spcBef>
              <a:spcAft>
                <a:spcPts val="0"/>
              </a:spcAft>
              <a:buClr>
                <a:schemeClr val="bg1"/>
              </a:buClr>
              <a:buFont typeface="+mj-lt"/>
              <a:buAutoNum type="arabicPeriod"/>
            </a:pPr>
            <a:r>
              <a:rPr lang="en-US" sz="1800" dirty="0" smtClean="0">
                <a:solidFill>
                  <a:schemeClr val="tx2"/>
                </a:solidFill>
                <a:latin typeface="+mn-lt"/>
              </a:rPr>
              <a:t>Train our ML Model.  A single model will be created that uses the data collected by all data centers.  This step may also include cross validation and </a:t>
            </a:r>
            <a:r>
              <a:rPr lang="en-US" sz="1800" dirty="0" err="1" smtClean="0">
                <a:solidFill>
                  <a:schemeClr val="tx2"/>
                </a:solidFill>
                <a:latin typeface="+mn-lt"/>
              </a:rPr>
              <a:t>hyperparameter</a:t>
            </a:r>
            <a:r>
              <a:rPr lang="en-US" sz="1800" dirty="0" smtClean="0">
                <a:solidFill>
                  <a:schemeClr val="tx2"/>
                </a:solidFill>
                <a:latin typeface="+mn-lt"/>
              </a:rPr>
              <a:t> (parameters whose values are set prior to the commencement of the learning process) tuning.</a:t>
            </a:r>
          </a:p>
          <a:p>
            <a:pPr marL="342900" indent="-342900">
              <a:spcBef>
                <a:spcPts val="0"/>
              </a:spcBef>
              <a:spcAft>
                <a:spcPts val="0"/>
              </a:spcAft>
              <a:buClr>
                <a:schemeClr val="bg1"/>
              </a:buClr>
              <a:buFont typeface="+mj-lt"/>
              <a:buAutoNum type="arabicPeriod"/>
            </a:pPr>
            <a:r>
              <a:rPr lang="en-US" sz="1800" dirty="0" smtClean="0">
                <a:solidFill>
                  <a:schemeClr val="tx2"/>
                </a:solidFill>
                <a:latin typeface="+mn-lt"/>
              </a:rPr>
              <a:t>Save the model to files on ECS.  Depending on th</a:t>
            </a:r>
            <a:r>
              <a:rPr lang="en-US" sz="1800" dirty="0" smtClean="0">
                <a:solidFill>
                  <a:schemeClr val="tx2"/>
                </a:solidFill>
                <a:latin typeface="+mn-lt"/>
              </a:rPr>
              <a:t>e algorithm and </a:t>
            </a:r>
            <a:r>
              <a:rPr lang="en-US" sz="1800" dirty="0" err="1" smtClean="0">
                <a:solidFill>
                  <a:schemeClr val="tx2"/>
                </a:solidFill>
                <a:latin typeface="+mn-lt"/>
              </a:rPr>
              <a:t>hyperparameters</a:t>
            </a:r>
            <a:r>
              <a:rPr lang="en-US" sz="1800" dirty="0" smtClean="0">
                <a:solidFill>
                  <a:schemeClr val="tx2"/>
                </a:solidFill>
                <a:latin typeface="+mn-lt"/>
              </a:rPr>
              <a:t> we choose, the size could of our model on disk code may be a few KB to several GB’s.</a:t>
            </a:r>
          </a:p>
          <a:p>
            <a:pPr marL="342900" indent="-342900">
              <a:spcBef>
                <a:spcPts val="0"/>
              </a:spcBef>
              <a:spcAft>
                <a:spcPts val="0"/>
              </a:spcAft>
              <a:buClr>
                <a:schemeClr val="bg1"/>
              </a:buClr>
              <a:buFont typeface="+mj-lt"/>
              <a:buAutoNum type="arabicPeriod"/>
            </a:pPr>
            <a:r>
              <a:rPr lang="en-US" sz="1800" dirty="0" smtClean="0">
                <a:solidFill>
                  <a:schemeClr val="tx2"/>
                </a:solidFill>
                <a:latin typeface="+mn-lt"/>
              </a:rPr>
              <a:t>Inform each of our Spark Streaming jobs to use th</a:t>
            </a:r>
            <a:r>
              <a:rPr lang="en-US" sz="1800" dirty="0" smtClean="0">
                <a:solidFill>
                  <a:schemeClr val="tx2"/>
                </a:solidFill>
                <a:latin typeface="+mn-lt"/>
              </a:rPr>
              <a:t>e newly trained model saved on ECS.</a:t>
            </a:r>
            <a:endParaRPr lang="en-US" sz="1800" dirty="0" smtClean="0">
              <a:solidFill>
                <a:schemeClr val="tx2"/>
              </a:solidFill>
              <a:latin typeface="+mn-lt"/>
            </a:endParaRPr>
          </a:p>
        </p:txBody>
      </p:sp>
    </p:spTree>
    <p:extLst>
      <p:ext uri="{BB962C8B-B14F-4D97-AF65-F5344CB8AC3E}">
        <p14:creationId xmlns:p14="http://schemas.microsoft.com/office/powerpoint/2010/main" val="83086557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spark_streaming_processor.py</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768484" y="951534"/>
            <a:ext cx="8375516" cy="3631763"/>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rPr>
              <a:t>W</a:t>
            </a:r>
            <a:r>
              <a:rPr lang="en-US" sz="1800" dirty="0" smtClean="0">
                <a:solidFill>
                  <a:schemeClr val="tx2"/>
                </a:solidFill>
              </a:rPr>
              <a:t>e </a:t>
            </a:r>
            <a:r>
              <a:rPr lang="en-US" sz="1800" dirty="0">
                <a:solidFill>
                  <a:schemeClr val="tx2"/>
                </a:solidFill>
              </a:rPr>
              <a:t>must </a:t>
            </a:r>
            <a:r>
              <a:rPr lang="en-US" sz="1800" dirty="0" smtClean="0">
                <a:solidFill>
                  <a:schemeClr val="tx2"/>
                </a:solidFill>
              </a:rPr>
              <a:t>create </a:t>
            </a:r>
            <a:r>
              <a:rPr lang="en-US" sz="1800" dirty="0">
                <a:solidFill>
                  <a:schemeClr val="tx2"/>
                </a:solidFill>
              </a:rPr>
              <a:t>a Spark Streaming </a:t>
            </a:r>
            <a:r>
              <a:rPr lang="en-US" sz="1800" dirty="0" smtClean="0">
                <a:solidFill>
                  <a:schemeClr val="tx2"/>
                </a:solidFill>
              </a:rPr>
              <a:t>context. Below example tells </a:t>
            </a:r>
            <a:r>
              <a:rPr lang="en-US" sz="1800" dirty="0">
                <a:solidFill>
                  <a:schemeClr val="tx2"/>
                </a:solidFill>
              </a:rPr>
              <a:t>Spark Streaming to create batches of 15 seconds which means every 15 seconds on multiples of 15 seconds (0, 15, 30, and 45 seconds after the beginning of each </a:t>
            </a:r>
            <a:r>
              <a:rPr lang="en-US" sz="1800" dirty="0" smtClean="0">
                <a:solidFill>
                  <a:schemeClr val="tx2"/>
                </a:solidFill>
              </a:rPr>
              <a:t>minute.</a:t>
            </a: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800" dirty="0" err="1">
                <a:solidFill>
                  <a:srgbClr val="92D050"/>
                </a:solidFill>
                <a:latin typeface="+mn-lt"/>
              </a:rPr>
              <a:t>ssc</a:t>
            </a:r>
            <a:r>
              <a:rPr lang="en-US" sz="1800" dirty="0">
                <a:solidFill>
                  <a:srgbClr val="92D050"/>
                </a:solidFill>
                <a:latin typeface="+mn-lt"/>
              </a:rPr>
              <a:t> = </a:t>
            </a:r>
            <a:r>
              <a:rPr lang="en-US" sz="1800" dirty="0" err="1">
                <a:solidFill>
                  <a:srgbClr val="92D050"/>
                </a:solidFill>
                <a:latin typeface="+mn-lt"/>
              </a:rPr>
              <a:t>StreamingContext</a:t>
            </a:r>
            <a:r>
              <a:rPr lang="en-US" sz="1800" dirty="0">
                <a:solidFill>
                  <a:srgbClr val="92D050"/>
                </a:solidFill>
                <a:latin typeface="+mn-lt"/>
              </a:rPr>
              <a:t>(</a:t>
            </a:r>
            <a:r>
              <a:rPr lang="en-US" sz="1800" dirty="0" err="1">
                <a:solidFill>
                  <a:srgbClr val="92D050"/>
                </a:solidFill>
                <a:latin typeface="+mn-lt"/>
              </a:rPr>
              <a:t>sc</a:t>
            </a:r>
            <a:r>
              <a:rPr lang="en-US" sz="1800" dirty="0">
                <a:solidFill>
                  <a:srgbClr val="92D050"/>
                </a:solidFill>
                <a:latin typeface="+mn-lt"/>
              </a:rPr>
              <a:t>, </a:t>
            </a:r>
            <a:r>
              <a:rPr lang="en-US" sz="1800" dirty="0" err="1">
                <a:solidFill>
                  <a:srgbClr val="92D050"/>
                </a:solidFill>
                <a:latin typeface="+mn-lt"/>
              </a:rPr>
              <a:t>batchDuration</a:t>
            </a:r>
            <a:r>
              <a:rPr lang="en-US" sz="1800" dirty="0">
                <a:solidFill>
                  <a:srgbClr val="92D050"/>
                </a:solidFill>
                <a:latin typeface="+mn-lt"/>
              </a:rPr>
              <a:t>=15</a:t>
            </a:r>
            <a:r>
              <a:rPr lang="en-US" sz="1800" dirty="0" smtClean="0">
                <a:solidFill>
                  <a:srgbClr val="92D050"/>
                </a:solidFill>
                <a:latin typeface="+mn-lt"/>
              </a:rPr>
              <a:t>)</a:t>
            </a:r>
          </a:p>
          <a:p>
            <a:pPr>
              <a:spcBef>
                <a:spcPts val="0"/>
              </a:spcBef>
              <a:spcAft>
                <a:spcPts val="0"/>
              </a:spcAft>
              <a:buClr>
                <a:schemeClr val="bg1"/>
              </a:buClr>
            </a:pPr>
            <a:endParaRPr lang="en-US" sz="1800" dirty="0">
              <a:solidFill>
                <a:srgbClr val="92D050"/>
              </a:solidFill>
              <a:latin typeface="+mn-lt"/>
            </a:endParaRPr>
          </a:p>
          <a:p>
            <a:pPr>
              <a:spcBef>
                <a:spcPts val="0"/>
              </a:spcBef>
              <a:spcAft>
                <a:spcPts val="0"/>
              </a:spcAft>
              <a:buClr>
                <a:schemeClr val="bg1"/>
              </a:buClr>
            </a:pPr>
            <a:r>
              <a:rPr lang="en-US" sz="1800" dirty="0" smtClean="0">
                <a:solidFill>
                  <a:schemeClr val="tx2"/>
                </a:solidFill>
                <a:latin typeface="+mn-lt"/>
              </a:rPr>
              <a:t>We load </a:t>
            </a:r>
            <a:r>
              <a:rPr lang="en-US" sz="1800" dirty="0">
                <a:solidFill>
                  <a:schemeClr val="tx2"/>
                </a:solidFill>
                <a:latin typeface="+mn-lt"/>
              </a:rPr>
              <a:t>the Random Forest machine learning </a:t>
            </a:r>
            <a:r>
              <a:rPr lang="en-US" sz="1800" dirty="0" smtClean="0">
                <a:solidFill>
                  <a:schemeClr val="tx2"/>
                </a:solidFill>
                <a:latin typeface="+mn-lt"/>
              </a:rPr>
              <a:t>model:</a:t>
            </a:r>
          </a:p>
          <a:p>
            <a:pPr>
              <a:spcBef>
                <a:spcPts val="0"/>
              </a:spcBef>
              <a:spcAft>
                <a:spcPts val="0"/>
              </a:spcAft>
              <a:buClr>
                <a:schemeClr val="bg1"/>
              </a:buClr>
            </a:pPr>
            <a:r>
              <a:rPr lang="en-US" sz="1400" dirty="0" smtClean="0">
                <a:solidFill>
                  <a:srgbClr val="92D050"/>
                </a:solidFill>
                <a:latin typeface="+mn-lt"/>
              </a:rPr>
              <a:t>model </a:t>
            </a:r>
            <a:r>
              <a:rPr lang="en-US" sz="1400" dirty="0">
                <a:solidFill>
                  <a:srgbClr val="92D050"/>
                </a:solidFill>
                <a:latin typeface="+mn-lt"/>
              </a:rPr>
              <a:t>= </a:t>
            </a:r>
            <a:r>
              <a:rPr lang="en-US" sz="1400" dirty="0" err="1">
                <a:solidFill>
                  <a:srgbClr val="92D050"/>
                </a:solidFill>
                <a:latin typeface="+mn-lt"/>
              </a:rPr>
              <a:t>RandomForestModel.load</a:t>
            </a:r>
            <a:r>
              <a:rPr lang="en-US" sz="1400" dirty="0">
                <a:solidFill>
                  <a:srgbClr val="92D050"/>
                </a:solidFill>
                <a:latin typeface="+mn-lt"/>
              </a:rPr>
              <a:t>(</a:t>
            </a:r>
            <a:r>
              <a:rPr lang="en-US" sz="1400" dirty="0" err="1">
                <a:solidFill>
                  <a:srgbClr val="92D050"/>
                </a:solidFill>
                <a:latin typeface="+mn-lt"/>
              </a:rPr>
              <a:t>sc</a:t>
            </a:r>
            <a:r>
              <a:rPr lang="en-US" sz="1400" dirty="0">
                <a:solidFill>
                  <a:srgbClr val="92D050"/>
                </a:solidFill>
                <a:latin typeface="+mn-lt"/>
              </a:rPr>
              <a:t>, '</a:t>
            </a:r>
            <a:r>
              <a:rPr lang="en-US" sz="1400" dirty="0" err="1">
                <a:solidFill>
                  <a:srgbClr val="92D050"/>
                </a:solidFill>
                <a:latin typeface="+mn-lt"/>
              </a:rPr>
              <a:t>viprfs</a:t>
            </a:r>
            <a:r>
              <a:rPr lang="en-US" sz="1400" dirty="0">
                <a:solidFill>
                  <a:srgbClr val="92D050"/>
                </a:solidFill>
                <a:latin typeface="+mn-lt"/>
              </a:rPr>
              <a:t>://repbucket1.ns1.site/tmp/ecs_iot_demo2/model')</a:t>
            </a:r>
            <a:endParaRPr lang="en-US" sz="1400" dirty="0" smtClean="0">
              <a:solidFill>
                <a:srgbClr val="92D050"/>
              </a:solidFill>
              <a:latin typeface="+mn-lt"/>
            </a:endParaRPr>
          </a:p>
          <a:p>
            <a:pPr>
              <a:spcBef>
                <a:spcPts val="0"/>
              </a:spcBef>
              <a:spcAft>
                <a:spcPts val="0"/>
              </a:spcAft>
              <a:buClr>
                <a:schemeClr val="bg1"/>
              </a:buClr>
            </a:pPr>
            <a:endParaRPr lang="en-US" sz="1800" b="1" dirty="0">
              <a:solidFill>
                <a:schemeClr val="tx2"/>
              </a:solidFill>
              <a:latin typeface="+mn-lt"/>
            </a:endParaRPr>
          </a:p>
          <a:p>
            <a:pPr>
              <a:spcBef>
                <a:spcPts val="0"/>
              </a:spcBef>
              <a:spcAft>
                <a:spcPts val="0"/>
              </a:spcAft>
              <a:buClr>
                <a:schemeClr val="bg1"/>
              </a:buClr>
            </a:pPr>
            <a:r>
              <a:rPr lang="en-US" sz="1800" b="1" dirty="0" smtClean="0">
                <a:solidFill>
                  <a:schemeClr val="tx2"/>
                </a:solidFill>
                <a:latin typeface="+mn-lt"/>
              </a:rPr>
              <a:t>Note:  </a:t>
            </a:r>
            <a:r>
              <a:rPr lang="en-US" sz="1800" dirty="0" smtClean="0">
                <a:solidFill>
                  <a:schemeClr val="tx2"/>
                </a:solidFill>
                <a:latin typeface="+mn-lt"/>
              </a:rPr>
              <a:t>This </a:t>
            </a:r>
            <a:r>
              <a:rPr lang="en-US" sz="1800" dirty="0">
                <a:solidFill>
                  <a:schemeClr val="tx2"/>
                </a:solidFill>
                <a:latin typeface="+mn-lt"/>
              </a:rPr>
              <a:t>is skipped if a model hasn't been built yet. In that case, anomaly detection is disabled but enrichment and sending the enriched data to Kafka is still performed</a:t>
            </a:r>
            <a:r>
              <a:rPr lang="en-US" sz="1800" dirty="0" smtClean="0">
                <a:solidFill>
                  <a:schemeClr val="tx2"/>
                </a:solidFill>
                <a:latin typeface="+mn-lt"/>
              </a:rPr>
              <a:t>.</a:t>
            </a:r>
          </a:p>
        </p:txBody>
      </p:sp>
    </p:spTree>
    <p:extLst>
      <p:ext uri="{BB962C8B-B14F-4D97-AF65-F5344CB8AC3E}">
        <p14:creationId xmlns:p14="http://schemas.microsoft.com/office/powerpoint/2010/main" val="2621879991"/>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spark_streaming_processor.py</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3877985"/>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latin typeface="+mn-lt"/>
              </a:rPr>
              <a:t>Next, we tell Spark Streaming that it should get input data from a Kafka topic</a:t>
            </a:r>
            <a:r>
              <a:rPr lang="en-US" sz="1800" dirty="0" smtClean="0">
                <a:solidFill>
                  <a:schemeClr val="tx2"/>
                </a:solidFill>
                <a:latin typeface="+mn-lt"/>
              </a:rPr>
              <a:t>.</a:t>
            </a: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400" dirty="0" err="1">
                <a:solidFill>
                  <a:srgbClr val="92D050"/>
                </a:solidFill>
                <a:latin typeface="+mn-lt"/>
              </a:rPr>
              <a:t>kvs</a:t>
            </a:r>
            <a:r>
              <a:rPr lang="en-US" sz="1400" dirty="0">
                <a:solidFill>
                  <a:srgbClr val="92D050"/>
                </a:solidFill>
                <a:latin typeface="+mn-lt"/>
              </a:rPr>
              <a:t> = </a:t>
            </a:r>
            <a:r>
              <a:rPr lang="en-US" sz="1400" dirty="0" err="1">
                <a:solidFill>
                  <a:srgbClr val="92D050"/>
                </a:solidFill>
                <a:latin typeface="+mn-lt"/>
              </a:rPr>
              <a:t>KafkaUtils.createDirectStream</a:t>
            </a:r>
            <a:r>
              <a:rPr lang="en-US" sz="1400" dirty="0">
                <a:solidFill>
                  <a:srgbClr val="92D050"/>
                </a:solidFill>
                <a:latin typeface="+mn-lt"/>
              </a:rPr>
              <a:t>(</a:t>
            </a:r>
            <a:r>
              <a:rPr lang="en-US" sz="1400" dirty="0" err="1">
                <a:solidFill>
                  <a:srgbClr val="92D050"/>
                </a:solidFill>
                <a:latin typeface="+mn-lt"/>
              </a:rPr>
              <a:t>ssc</a:t>
            </a:r>
            <a:r>
              <a:rPr lang="en-US" sz="1400" dirty="0">
                <a:solidFill>
                  <a:srgbClr val="92D050"/>
                </a:solidFill>
                <a:latin typeface="+mn-lt"/>
              </a:rPr>
              <a:t>, ['</a:t>
            </a:r>
            <a:r>
              <a:rPr lang="en-US" sz="1400" dirty="0" err="1">
                <a:solidFill>
                  <a:srgbClr val="92D050"/>
                </a:solidFill>
                <a:latin typeface="+mn-lt"/>
              </a:rPr>
              <a:t>sensor_messages</a:t>
            </a:r>
            <a:r>
              <a:rPr lang="en-US" sz="1400" dirty="0">
                <a:solidFill>
                  <a:srgbClr val="92D050"/>
                </a:solidFill>
                <a:latin typeface="+mn-lt"/>
              </a:rPr>
              <a:t>'], </a:t>
            </a:r>
            <a:r>
              <a:rPr lang="en-US" sz="1400" dirty="0" smtClean="0">
                <a:solidFill>
                  <a:srgbClr val="92D050"/>
                </a:solidFill>
                <a:latin typeface="+mn-lt"/>
              </a:rPr>
              <a:t>{ </a:t>
            </a:r>
            <a:r>
              <a:rPr lang="en-US" sz="1400" dirty="0">
                <a:solidFill>
                  <a:srgbClr val="92D050"/>
                </a:solidFill>
                <a:latin typeface="+mn-lt"/>
              </a:rPr>
              <a:t>'metadata.broker.list</a:t>
            </a:r>
            <a:r>
              <a:rPr lang="en-US" sz="1400" dirty="0" smtClean="0">
                <a:solidFill>
                  <a:srgbClr val="92D050"/>
                </a:solidFill>
                <a:latin typeface="+mn-lt"/>
              </a:rPr>
              <a:t>':'kafka.example.com:6667</a:t>
            </a:r>
            <a:r>
              <a:rPr lang="en-US" sz="1400" dirty="0">
                <a:solidFill>
                  <a:srgbClr val="92D050"/>
                </a:solidFill>
                <a:latin typeface="+mn-lt"/>
              </a:rPr>
              <a:t>',</a:t>
            </a:r>
          </a:p>
          <a:p>
            <a:pPr>
              <a:spcBef>
                <a:spcPts val="0"/>
              </a:spcBef>
              <a:spcAft>
                <a:spcPts val="0"/>
              </a:spcAft>
              <a:buClr>
                <a:schemeClr val="bg1"/>
              </a:buClr>
            </a:pPr>
            <a:r>
              <a:rPr lang="en-US" sz="1400" dirty="0">
                <a:solidFill>
                  <a:srgbClr val="92D050"/>
                </a:solidFill>
                <a:latin typeface="+mn-lt"/>
              </a:rPr>
              <a:t>  'group.id': 'spark_streaming_processor.py</a:t>
            </a:r>
            <a:r>
              <a:rPr lang="en-US" sz="1400" dirty="0" smtClean="0">
                <a:solidFill>
                  <a:srgbClr val="92D050"/>
                </a:solidFill>
                <a:latin typeface="+mn-lt"/>
              </a:rPr>
              <a:t>'})</a:t>
            </a:r>
          </a:p>
          <a:p>
            <a:pPr>
              <a:spcBef>
                <a:spcPts val="0"/>
              </a:spcBef>
              <a:spcAft>
                <a:spcPts val="0"/>
              </a:spcAft>
              <a:buClr>
                <a:schemeClr val="bg1"/>
              </a:buClr>
            </a:pPr>
            <a:endParaRPr lang="en-US" sz="1400" dirty="0">
              <a:solidFill>
                <a:srgbClr val="92D050"/>
              </a:solidFill>
              <a:latin typeface="+mn-lt"/>
            </a:endParaRPr>
          </a:p>
          <a:p>
            <a:pPr>
              <a:spcBef>
                <a:spcPts val="0"/>
              </a:spcBef>
              <a:spcAft>
                <a:spcPts val="0"/>
              </a:spcAft>
              <a:buClr>
                <a:schemeClr val="bg1"/>
              </a:buClr>
            </a:pPr>
            <a:r>
              <a:rPr lang="en-US" sz="1400" dirty="0" smtClean="0">
                <a:solidFill>
                  <a:schemeClr val="tx2"/>
                </a:solidFill>
                <a:latin typeface="+mn-lt"/>
              </a:rPr>
              <a:t>When Spark Streaming begins working, it's going to call our Python function </a:t>
            </a:r>
            <a:r>
              <a:rPr lang="en-US" sz="1400" dirty="0" err="1" smtClean="0">
                <a:solidFill>
                  <a:schemeClr val="tx2"/>
                </a:solidFill>
                <a:latin typeface="+mn-lt"/>
              </a:rPr>
              <a:t>process_messages</a:t>
            </a:r>
            <a:r>
              <a:rPr lang="en-US" sz="1400" dirty="0" smtClean="0">
                <a:solidFill>
                  <a:schemeClr val="tx2"/>
                </a:solidFill>
                <a:latin typeface="+mn-lt"/>
              </a:rPr>
              <a:t>() </a:t>
            </a:r>
            <a:r>
              <a:rPr lang="en-US" sz="1400" dirty="0">
                <a:solidFill>
                  <a:schemeClr val="tx2"/>
                </a:solidFill>
                <a:latin typeface="+mn-lt"/>
              </a:rPr>
              <a:t>for each 15 second batch of messages. </a:t>
            </a:r>
            <a:r>
              <a:rPr lang="en-US" sz="1400" dirty="0" err="1">
                <a:solidFill>
                  <a:schemeClr val="tx2"/>
                </a:solidFill>
                <a:latin typeface="+mn-lt"/>
              </a:rPr>
              <a:t>process_messages</a:t>
            </a:r>
            <a:r>
              <a:rPr lang="en-US" sz="1400" dirty="0">
                <a:solidFill>
                  <a:schemeClr val="tx2"/>
                </a:solidFill>
                <a:latin typeface="+mn-lt"/>
              </a:rPr>
              <a:t>() begins by converting the RDD to a distributed Spark </a:t>
            </a:r>
            <a:r>
              <a:rPr lang="en-US" sz="1400" dirty="0" err="1">
                <a:solidFill>
                  <a:schemeClr val="tx2"/>
                </a:solidFill>
                <a:latin typeface="+mn-lt"/>
              </a:rPr>
              <a:t>dataframe</a:t>
            </a:r>
            <a:r>
              <a:rPr lang="en-US" sz="1400" dirty="0">
                <a:solidFill>
                  <a:schemeClr val="tx2"/>
                </a:solidFill>
                <a:latin typeface="+mn-lt"/>
              </a:rPr>
              <a:t> (not to be confused with a Pandas </a:t>
            </a:r>
            <a:r>
              <a:rPr lang="en-US" sz="1400" dirty="0" err="1">
                <a:solidFill>
                  <a:schemeClr val="tx2"/>
                </a:solidFill>
                <a:latin typeface="+mn-lt"/>
              </a:rPr>
              <a:t>dataframe</a:t>
            </a:r>
            <a:r>
              <a:rPr lang="en-US" sz="1400" dirty="0">
                <a:solidFill>
                  <a:schemeClr val="tx2"/>
                </a:solidFill>
                <a:latin typeface="+mn-lt"/>
              </a:rPr>
              <a:t>). </a:t>
            </a:r>
            <a:r>
              <a:rPr lang="en-US" sz="1400" dirty="0" smtClean="0">
                <a:solidFill>
                  <a:schemeClr val="tx2"/>
                </a:solidFill>
                <a:latin typeface="+mn-lt"/>
              </a:rPr>
              <a:t> Resilient </a:t>
            </a:r>
            <a:r>
              <a:rPr lang="en-US" sz="1400" dirty="0">
                <a:solidFill>
                  <a:schemeClr val="tx2"/>
                </a:solidFill>
                <a:latin typeface="+mn-lt"/>
              </a:rPr>
              <a:t>distributed dataset (</a:t>
            </a:r>
            <a:r>
              <a:rPr lang="en-US" sz="1400" dirty="0" smtClean="0">
                <a:solidFill>
                  <a:schemeClr val="tx2"/>
                </a:solidFill>
                <a:latin typeface="+mn-lt"/>
              </a:rPr>
              <a:t>RDD) is </a:t>
            </a:r>
            <a:r>
              <a:rPr lang="en-US" sz="1400" dirty="0">
                <a:solidFill>
                  <a:schemeClr val="tx2"/>
                </a:solidFill>
                <a:latin typeface="+mn-lt"/>
              </a:rPr>
              <a:t>a collection of elements partitioned across the nodes of the cluster that can be operated on in parallel.</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err="1">
                <a:solidFill>
                  <a:srgbClr val="92D050"/>
                </a:solidFill>
              </a:rPr>
              <a:t>df</a:t>
            </a:r>
            <a:r>
              <a:rPr lang="en-US" sz="1400" dirty="0">
                <a:solidFill>
                  <a:srgbClr val="92D050"/>
                </a:solidFill>
              </a:rPr>
              <a:t> = </a:t>
            </a:r>
            <a:r>
              <a:rPr lang="en-US" sz="1400" dirty="0" err="1">
                <a:solidFill>
                  <a:srgbClr val="92D050"/>
                </a:solidFill>
              </a:rPr>
              <a:t>sqlContext.createDataFrame</a:t>
            </a:r>
            <a:r>
              <a:rPr lang="en-US" sz="1400" dirty="0">
                <a:solidFill>
                  <a:srgbClr val="92D050"/>
                </a:solidFill>
              </a:rPr>
              <a:t>(</a:t>
            </a:r>
            <a:r>
              <a:rPr lang="en-US" sz="1400" dirty="0" err="1">
                <a:solidFill>
                  <a:srgbClr val="92D050"/>
                </a:solidFill>
              </a:rPr>
              <a:t>rdd</a:t>
            </a:r>
            <a:r>
              <a:rPr lang="en-US" sz="1400" dirty="0" smtClean="0">
                <a:solidFill>
                  <a:srgbClr val="92D050"/>
                </a:solidFill>
              </a:rPr>
              <a:t>)</a:t>
            </a:r>
          </a:p>
          <a:p>
            <a:pPr>
              <a:spcBef>
                <a:spcPts val="0"/>
              </a:spcBef>
              <a:spcAft>
                <a:spcPts val="0"/>
              </a:spcAft>
              <a:buClr>
                <a:schemeClr val="bg1"/>
              </a:buClr>
            </a:pPr>
            <a:endParaRPr lang="en-US" sz="1400" dirty="0">
              <a:solidFill>
                <a:srgbClr val="92D050"/>
              </a:solidFill>
              <a:latin typeface="+mn-lt"/>
            </a:endParaRPr>
          </a:p>
          <a:p>
            <a:pPr>
              <a:spcBef>
                <a:spcPts val="0"/>
              </a:spcBef>
              <a:spcAft>
                <a:spcPts val="0"/>
              </a:spcAft>
              <a:buClr>
                <a:schemeClr val="bg1"/>
              </a:buClr>
            </a:pPr>
            <a:r>
              <a:rPr lang="en-US" sz="1400" dirty="0">
                <a:solidFill>
                  <a:schemeClr val="tx2"/>
                </a:solidFill>
                <a:latin typeface="+mn-lt"/>
              </a:rPr>
              <a:t>A Spark </a:t>
            </a:r>
            <a:r>
              <a:rPr lang="en-US" sz="1400" dirty="0" err="1">
                <a:solidFill>
                  <a:schemeClr val="tx2"/>
                </a:solidFill>
                <a:latin typeface="+mn-lt"/>
              </a:rPr>
              <a:t>dataframe</a:t>
            </a:r>
            <a:r>
              <a:rPr lang="en-US" sz="1400" dirty="0">
                <a:solidFill>
                  <a:schemeClr val="tx2"/>
                </a:solidFill>
                <a:latin typeface="+mn-lt"/>
              </a:rPr>
              <a:t> is much easier to deal with than an RDD and it can often lead to better performance. One thing I love about </a:t>
            </a:r>
            <a:r>
              <a:rPr lang="en-US" sz="1400" dirty="0" err="1">
                <a:solidFill>
                  <a:schemeClr val="tx2"/>
                </a:solidFill>
                <a:latin typeface="+mn-lt"/>
              </a:rPr>
              <a:t>dataframes</a:t>
            </a:r>
            <a:r>
              <a:rPr lang="en-US" sz="1400" dirty="0">
                <a:solidFill>
                  <a:schemeClr val="tx2"/>
                </a:solidFill>
                <a:latin typeface="+mn-lt"/>
              </a:rPr>
              <a:t> is that all columns are named. This means I can simply refer to </a:t>
            </a:r>
            <a:r>
              <a:rPr lang="en-US" sz="1400" dirty="0" err="1">
                <a:solidFill>
                  <a:schemeClr val="tx2"/>
                </a:solidFill>
                <a:latin typeface="+mn-lt"/>
              </a:rPr>
              <a:t>df.src_bytes</a:t>
            </a:r>
            <a:r>
              <a:rPr lang="en-US" sz="1400" dirty="0">
                <a:solidFill>
                  <a:schemeClr val="tx2"/>
                </a:solidFill>
                <a:latin typeface="+mn-lt"/>
              </a:rPr>
              <a:t> instead of remembering that </a:t>
            </a:r>
            <a:r>
              <a:rPr lang="en-US" sz="1400" dirty="0" err="1">
                <a:solidFill>
                  <a:schemeClr val="tx2"/>
                </a:solidFill>
                <a:latin typeface="+mn-lt"/>
              </a:rPr>
              <a:t>src_bytes</a:t>
            </a:r>
            <a:r>
              <a:rPr lang="en-US" sz="1400" dirty="0">
                <a:solidFill>
                  <a:schemeClr val="tx2"/>
                </a:solidFill>
                <a:latin typeface="+mn-lt"/>
              </a:rPr>
              <a:t> is the 10th element of each tuple in the RDD. </a:t>
            </a:r>
            <a:r>
              <a:rPr lang="en-US" sz="1400" dirty="0" smtClean="0">
                <a:solidFill>
                  <a:schemeClr val="tx2"/>
                </a:solidFill>
                <a:latin typeface="+mn-lt"/>
              </a:rPr>
              <a:t> A </a:t>
            </a:r>
            <a:r>
              <a:rPr lang="en-US" sz="1400" dirty="0">
                <a:solidFill>
                  <a:schemeClr val="tx2"/>
                </a:solidFill>
                <a:latin typeface="+mn-lt"/>
              </a:rPr>
              <a:t>data frame is a table, or two-dimensional array-like structure, in which each column contains measurements on one variable, and each row contains one case. </a:t>
            </a:r>
            <a:r>
              <a:rPr lang="en-US" sz="1400" dirty="0" smtClean="0">
                <a:solidFill>
                  <a:schemeClr val="tx2"/>
                </a:solidFill>
                <a:latin typeface="+mn-lt"/>
              </a:rPr>
              <a:t>A </a:t>
            </a:r>
            <a:r>
              <a:rPr lang="en-US" sz="1400" dirty="0" err="1" smtClean="0">
                <a:solidFill>
                  <a:schemeClr val="tx2"/>
                </a:solidFill>
                <a:latin typeface="+mn-lt"/>
              </a:rPr>
              <a:t>DataFrame</a:t>
            </a:r>
            <a:r>
              <a:rPr lang="en-US" sz="1400" dirty="0" smtClean="0">
                <a:solidFill>
                  <a:schemeClr val="tx2"/>
                </a:solidFill>
                <a:latin typeface="+mn-lt"/>
              </a:rPr>
              <a:t> </a:t>
            </a:r>
            <a:r>
              <a:rPr lang="en-US" sz="1400" dirty="0">
                <a:solidFill>
                  <a:schemeClr val="tx2"/>
                </a:solidFill>
                <a:latin typeface="+mn-lt"/>
              </a:rPr>
              <a:t>has additional metadata due to its tabular </a:t>
            </a:r>
            <a:r>
              <a:rPr lang="en-US" sz="1400" dirty="0" smtClean="0">
                <a:solidFill>
                  <a:schemeClr val="tx2"/>
                </a:solidFill>
                <a:latin typeface="+mn-lt"/>
              </a:rPr>
              <a:t>format.</a:t>
            </a:r>
          </a:p>
        </p:txBody>
      </p:sp>
    </p:spTree>
    <p:extLst>
      <p:ext uri="{BB962C8B-B14F-4D97-AF65-F5344CB8AC3E}">
        <p14:creationId xmlns:p14="http://schemas.microsoft.com/office/powerpoint/2010/main" val="556993040"/>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spark_streaming_processor.py</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353943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As a very simple example of data enrichment, </a:t>
            </a:r>
            <a:r>
              <a:rPr lang="en-US" sz="1400" dirty="0" smtClean="0">
                <a:solidFill>
                  <a:schemeClr val="tx2"/>
                </a:solidFill>
                <a:latin typeface="+mn-lt"/>
              </a:rPr>
              <a:t>the line below </a:t>
            </a:r>
            <a:r>
              <a:rPr lang="en-US" sz="1400" dirty="0">
                <a:solidFill>
                  <a:schemeClr val="tx2"/>
                </a:solidFill>
                <a:latin typeface="+mn-lt"/>
              </a:rPr>
              <a:t>will add a calculated field named </a:t>
            </a:r>
            <a:r>
              <a:rPr lang="en-US" sz="1400" dirty="0" err="1">
                <a:solidFill>
                  <a:schemeClr val="tx2"/>
                </a:solidFill>
                <a:latin typeface="+mn-lt"/>
              </a:rPr>
              <a:t>total_bytes</a:t>
            </a:r>
            <a:r>
              <a:rPr lang="en-US" sz="1400" dirty="0">
                <a:solidFill>
                  <a:schemeClr val="tx2"/>
                </a:solidFill>
                <a:latin typeface="+mn-lt"/>
              </a:rPr>
              <a:t> that is simply the sum of bytes sent and </a:t>
            </a:r>
            <a:r>
              <a:rPr lang="en-US" sz="1400" dirty="0" smtClean="0">
                <a:solidFill>
                  <a:schemeClr val="tx2"/>
                </a:solidFill>
                <a:latin typeface="+mn-lt"/>
              </a:rPr>
              <a:t>received:</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err="1">
                <a:solidFill>
                  <a:srgbClr val="92D050"/>
                </a:solidFill>
                <a:latin typeface="+mn-lt"/>
              </a:rPr>
              <a:t>df</a:t>
            </a:r>
            <a:r>
              <a:rPr lang="en-US" sz="1400" dirty="0">
                <a:solidFill>
                  <a:srgbClr val="92D050"/>
                </a:solidFill>
                <a:latin typeface="+mn-lt"/>
              </a:rPr>
              <a:t> = </a:t>
            </a:r>
            <a:r>
              <a:rPr lang="en-US" sz="1400" dirty="0" err="1">
                <a:solidFill>
                  <a:srgbClr val="92D050"/>
                </a:solidFill>
                <a:latin typeface="+mn-lt"/>
              </a:rPr>
              <a:t>df.withColumn</a:t>
            </a:r>
            <a:r>
              <a:rPr lang="en-US" sz="1400" dirty="0">
                <a:solidFill>
                  <a:srgbClr val="92D050"/>
                </a:solidFill>
                <a:latin typeface="+mn-lt"/>
              </a:rPr>
              <a:t>('</a:t>
            </a:r>
            <a:r>
              <a:rPr lang="en-US" sz="1400" dirty="0" err="1">
                <a:solidFill>
                  <a:srgbClr val="92D050"/>
                </a:solidFill>
                <a:latin typeface="+mn-lt"/>
              </a:rPr>
              <a:t>total_bytes</a:t>
            </a:r>
            <a:r>
              <a:rPr lang="en-US" sz="1400" dirty="0">
                <a:solidFill>
                  <a:srgbClr val="92D050"/>
                </a:solidFill>
                <a:latin typeface="+mn-lt"/>
              </a:rPr>
              <a:t>', </a:t>
            </a:r>
            <a:r>
              <a:rPr lang="en-US" sz="1400" dirty="0" err="1">
                <a:solidFill>
                  <a:srgbClr val="92D050"/>
                </a:solidFill>
                <a:latin typeface="+mn-lt"/>
              </a:rPr>
              <a:t>df.src_bytes</a:t>
            </a:r>
            <a:r>
              <a:rPr lang="en-US" sz="1400" dirty="0">
                <a:solidFill>
                  <a:srgbClr val="92D050"/>
                </a:solidFill>
                <a:latin typeface="+mn-lt"/>
              </a:rPr>
              <a:t> + </a:t>
            </a:r>
            <a:r>
              <a:rPr lang="en-US" sz="1400" dirty="0" err="1">
                <a:solidFill>
                  <a:srgbClr val="92D050"/>
                </a:solidFill>
                <a:latin typeface="+mn-lt"/>
              </a:rPr>
              <a:t>df.dst_bytes</a:t>
            </a:r>
            <a:r>
              <a:rPr lang="en-US" sz="1400" dirty="0" smtClean="0">
                <a:solidFill>
                  <a:srgbClr val="92D050"/>
                </a:solidFill>
                <a:latin typeface="+mn-lt"/>
              </a:rPr>
              <a:t>)</a:t>
            </a:r>
            <a:endParaRPr lang="en-US" sz="1400" dirty="0">
              <a:solidFill>
                <a:srgbClr val="92D050"/>
              </a:solidFill>
              <a:latin typeface="+mn-lt"/>
            </a:endParaRPr>
          </a:p>
          <a:p>
            <a:pPr>
              <a:spcBef>
                <a:spcPts val="0"/>
              </a:spcBef>
              <a:spcAft>
                <a:spcPts val="0"/>
              </a:spcAft>
              <a:buClr>
                <a:schemeClr val="bg1"/>
              </a:buClr>
            </a:pPr>
            <a:endParaRPr lang="en-US" sz="1400" dirty="0" smtClean="0">
              <a:solidFill>
                <a:srgbClr val="92D050"/>
              </a:solidFill>
              <a:latin typeface="+mn-lt"/>
            </a:endParaRPr>
          </a:p>
          <a:p>
            <a:pPr>
              <a:spcBef>
                <a:spcPts val="0"/>
              </a:spcBef>
              <a:spcAft>
                <a:spcPts val="0"/>
              </a:spcAft>
              <a:buClr>
                <a:schemeClr val="bg1"/>
              </a:buClr>
            </a:pPr>
            <a:endParaRPr lang="en-US" sz="1400" dirty="0" smtClean="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Using </a:t>
            </a:r>
            <a:r>
              <a:rPr lang="en-US" sz="1400" dirty="0">
                <a:solidFill>
                  <a:schemeClr val="tx2"/>
                </a:solidFill>
                <a:latin typeface="+mn-lt"/>
              </a:rPr>
              <a:t>Spark SQL, it is straight forward to perform other enrichment tasks including joining to local tables or distributed Hive tables. </a:t>
            </a:r>
            <a:r>
              <a:rPr lang="en-US" sz="1400" dirty="0" smtClean="0">
                <a:solidFill>
                  <a:schemeClr val="tx2"/>
                </a:solidFill>
                <a:latin typeface="+mn-lt"/>
              </a:rPr>
              <a:t>The </a:t>
            </a:r>
            <a:r>
              <a:rPr lang="en-US" sz="1400" dirty="0">
                <a:solidFill>
                  <a:schemeClr val="tx2"/>
                </a:solidFill>
                <a:latin typeface="+mn-lt"/>
              </a:rPr>
              <a:t>result of the enrichment will be new columns added to the original </a:t>
            </a:r>
            <a:r>
              <a:rPr lang="en-US" sz="1400" dirty="0" err="1">
                <a:solidFill>
                  <a:schemeClr val="tx2"/>
                </a:solidFill>
                <a:latin typeface="+mn-lt"/>
              </a:rPr>
              <a:t>dataframe</a:t>
            </a:r>
            <a:r>
              <a:rPr lang="en-US" sz="1400" dirty="0" smtClean="0">
                <a:solidFill>
                  <a:schemeClr val="tx2"/>
                </a:solidFill>
                <a:latin typeface="+mn-lt"/>
              </a:rPr>
              <a:t>.</a:t>
            </a:r>
          </a:p>
          <a:p>
            <a:pPr>
              <a:spcBef>
                <a:spcPts val="0"/>
              </a:spcBef>
              <a:spcAft>
                <a:spcPts val="0"/>
              </a:spcAft>
              <a:buClr>
                <a:schemeClr val="bg1"/>
              </a:buClr>
            </a:pPr>
            <a:r>
              <a:rPr lang="en-US" sz="1400" dirty="0" smtClean="0">
                <a:solidFill>
                  <a:schemeClr val="tx2"/>
                </a:solidFill>
                <a:latin typeface="+mn-lt"/>
              </a:rPr>
              <a:t>We'll </a:t>
            </a:r>
            <a:r>
              <a:rPr lang="en-US" sz="1400" dirty="0">
                <a:solidFill>
                  <a:schemeClr val="tx2"/>
                </a:solidFill>
                <a:latin typeface="+mn-lt"/>
              </a:rPr>
              <a:t>send the enriched data to the Kafka topic named </a:t>
            </a:r>
            <a:r>
              <a:rPr lang="en-US" sz="1400" dirty="0" err="1">
                <a:solidFill>
                  <a:schemeClr val="tx2"/>
                </a:solidFill>
                <a:latin typeface="+mn-lt"/>
              </a:rPr>
              <a:t>enriched_data</a:t>
            </a:r>
            <a:r>
              <a:rPr lang="en-US" sz="1400" dirty="0">
                <a:solidFill>
                  <a:schemeClr val="tx2"/>
                </a:solidFill>
                <a:latin typeface="+mn-lt"/>
              </a:rPr>
              <a:t> using the Python function </a:t>
            </a:r>
            <a:r>
              <a:rPr lang="en-US" sz="1400" dirty="0" err="1">
                <a:solidFill>
                  <a:srgbClr val="92D050"/>
                </a:solidFill>
                <a:latin typeface="+mn-lt"/>
              </a:rPr>
              <a:t>write_partition_to_kafka</a:t>
            </a:r>
            <a:r>
              <a:rPr lang="en-US" sz="1400" dirty="0" smtClean="0">
                <a:solidFill>
                  <a:srgbClr val="92D050"/>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endParaRPr lang="en-US" sz="1400" b="1" dirty="0" smtClean="0">
              <a:solidFill>
                <a:schemeClr val="tx2"/>
              </a:solidFill>
              <a:latin typeface="+mn-lt"/>
            </a:endParaRPr>
          </a:p>
          <a:p>
            <a:pPr>
              <a:spcBef>
                <a:spcPts val="0"/>
              </a:spcBef>
              <a:spcAft>
                <a:spcPts val="0"/>
              </a:spcAft>
              <a:buClr>
                <a:schemeClr val="bg1"/>
              </a:buClr>
            </a:pPr>
            <a:endParaRPr lang="en-US" sz="1400" b="1" dirty="0">
              <a:solidFill>
                <a:schemeClr val="tx2"/>
              </a:solidFill>
              <a:latin typeface="+mn-lt"/>
            </a:endParaRPr>
          </a:p>
          <a:p>
            <a:pPr>
              <a:spcBef>
                <a:spcPts val="0"/>
              </a:spcBef>
              <a:spcAft>
                <a:spcPts val="0"/>
              </a:spcAft>
              <a:buClr>
                <a:schemeClr val="bg1"/>
              </a:buClr>
            </a:pPr>
            <a:r>
              <a:rPr lang="en-US" sz="1400" b="1" dirty="0" smtClean="0">
                <a:solidFill>
                  <a:schemeClr val="tx2"/>
                </a:solidFill>
                <a:latin typeface="+mn-lt"/>
              </a:rPr>
              <a:t>Note</a:t>
            </a:r>
            <a:r>
              <a:rPr lang="en-US" sz="1400" b="1" dirty="0">
                <a:solidFill>
                  <a:schemeClr val="tx2"/>
                </a:solidFill>
                <a:latin typeface="+mn-lt"/>
              </a:rPr>
              <a:t>:  </a:t>
            </a:r>
            <a:r>
              <a:rPr lang="en-US" sz="1400" dirty="0">
                <a:solidFill>
                  <a:schemeClr val="tx2"/>
                </a:solidFill>
                <a:latin typeface="+mn-lt"/>
              </a:rPr>
              <a:t>when initializing the Kafka producer, you'll want to reduce the parameter </a:t>
            </a:r>
            <a:r>
              <a:rPr lang="en-US" sz="1400" dirty="0" err="1">
                <a:solidFill>
                  <a:schemeClr val="tx2"/>
                </a:solidFill>
                <a:latin typeface="+mn-lt"/>
              </a:rPr>
              <a:t>linger_ms</a:t>
            </a:r>
            <a:r>
              <a:rPr lang="en-US" sz="1400" dirty="0">
                <a:solidFill>
                  <a:schemeClr val="tx2"/>
                </a:solidFill>
                <a:latin typeface="+mn-lt"/>
              </a:rPr>
              <a:t> from the default of 5000 to something like 10. If you leave it at the default, </a:t>
            </a:r>
            <a:r>
              <a:rPr lang="en-US" sz="1400" dirty="0" err="1">
                <a:solidFill>
                  <a:schemeClr val="tx2"/>
                </a:solidFill>
                <a:latin typeface="+mn-lt"/>
              </a:rPr>
              <a:t>write_partition_to_kafka</a:t>
            </a:r>
            <a:r>
              <a:rPr lang="en-US" sz="1400" dirty="0">
                <a:solidFill>
                  <a:schemeClr val="tx2"/>
                </a:solidFill>
                <a:latin typeface="+mn-lt"/>
              </a:rPr>
              <a:t>() will take a minimum of 10 seconds, even with only one </a:t>
            </a:r>
            <a:r>
              <a:rPr lang="en-US" sz="1400" dirty="0" smtClean="0">
                <a:solidFill>
                  <a:schemeClr val="tx2"/>
                </a:solidFill>
                <a:latin typeface="+mn-lt"/>
              </a:rPr>
              <a:t>record!</a:t>
            </a:r>
          </a:p>
        </p:txBody>
      </p:sp>
    </p:spTree>
    <p:extLst>
      <p:ext uri="{BB962C8B-B14F-4D97-AF65-F5344CB8AC3E}">
        <p14:creationId xmlns:p14="http://schemas.microsoft.com/office/powerpoint/2010/main" val="2472024565"/>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 Machine Learning</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397031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The Spark machine learning libraries expect a feature vector for each record so we use </a:t>
            </a:r>
            <a:r>
              <a:rPr lang="en-US" sz="1400" dirty="0" err="1">
                <a:solidFill>
                  <a:schemeClr val="tx2"/>
                </a:solidFill>
                <a:latin typeface="+mn-lt"/>
              </a:rPr>
              <a:t>pyspark.ml.feature.VectorAssembler</a:t>
            </a:r>
            <a:r>
              <a:rPr lang="en-US" sz="1400" dirty="0">
                <a:solidFill>
                  <a:schemeClr val="tx2"/>
                </a:solidFill>
                <a:latin typeface="+mn-lt"/>
              </a:rPr>
              <a:t> to create </a:t>
            </a:r>
            <a:r>
              <a:rPr lang="en-US" sz="1400" dirty="0" smtClean="0">
                <a:solidFill>
                  <a:schemeClr val="tx2"/>
                </a:solidFill>
                <a:latin typeface="+mn-lt"/>
              </a:rPr>
              <a:t>one. </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The </a:t>
            </a:r>
            <a:r>
              <a:rPr lang="en-US" sz="1400" dirty="0">
                <a:solidFill>
                  <a:schemeClr val="tx2"/>
                </a:solidFill>
                <a:latin typeface="+mn-lt"/>
              </a:rPr>
              <a:t>machine learning prediction happens in just one </a:t>
            </a:r>
            <a:r>
              <a:rPr lang="en-US" sz="1400" dirty="0" smtClean="0">
                <a:solidFill>
                  <a:schemeClr val="tx2"/>
                </a:solidFill>
                <a:latin typeface="+mn-lt"/>
              </a:rPr>
              <a:t>line </a:t>
            </a:r>
            <a:r>
              <a:rPr lang="en-US" sz="1400" dirty="0">
                <a:solidFill>
                  <a:schemeClr val="tx2"/>
                </a:solidFill>
                <a:latin typeface="+mn-lt"/>
              </a:rPr>
              <a:t>- </a:t>
            </a:r>
            <a:r>
              <a:rPr lang="en-US" sz="1400" dirty="0" err="1">
                <a:solidFill>
                  <a:srgbClr val="92D050"/>
                </a:solidFill>
                <a:latin typeface="+mn-lt"/>
              </a:rPr>
              <a:t>predictions_rdd</a:t>
            </a:r>
            <a:r>
              <a:rPr lang="en-US" sz="1400" dirty="0">
                <a:solidFill>
                  <a:srgbClr val="92D050"/>
                </a:solidFill>
                <a:latin typeface="+mn-lt"/>
              </a:rPr>
              <a:t> = </a:t>
            </a:r>
            <a:r>
              <a:rPr lang="en-US" sz="1400" dirty="0" err="1">
                <a:solidFill>
                  <a:srgbClr val="92D050"/>
                </a:solidFill>
                <a:latin typeface="+mn-lt"/>
              </a:rPr>
              <a:t>model.predict</a:t>
            </a:r>
            <a:r>
              <a:rPr lang="en-US" sz="1400" dirty="0">
                <a:solidFill>
                  <a:srgbClr val="92D050"/>
                </a:solidFill>
                <a:latin typeface="+mn-lt"/>
              </a:rPr>
              <a:t>(</a:t>
            </a:r>
            <a:r>
              <a:rPr lang="en-US" sz="1400" dirty="0" err="1">
                <a:solidFill>
                  <a:srgbClr val="92D050"/>
                </a:solidFill>
                <a:latin typeface="+mn-lt"/>
              </a:rPr>
              <a:t>features_rdd</a:t>
            </a:r>
            <a:r>
              <a:rPr lang="en-US" sz="1400" dirty="0" smtClean="0">
                <a:solidFill>
                  <a:srgbClr val="92D050"/>
                </a:solidFill>
                <a:latin typeface="+mn-lt"/>
              </a:rPr>
              <a:t>)</a:t>
            </a:r>
          </a:p>
          <a:p>
            <a:pPr>
              <a:spcBef>
                <a:spcPts val="0"/>
              </a:spcBef>
              <a:spcAft>
                <a:spcPts val="0"/>
              </a:spcAft>
              <a:buClr>
                <a:schemeClr val="bg1"/>
              </a:buClr>
            </a:pPr>
            <a:endParaRPr lang="en-US" sz="1400" dirty="0">
              <a:solidFill>
                <a:srgbClr val="92D050"/>
              </a:solidFill>
              <a:latin typeface="+mn-lt"/>
            </a:endParaRPr>
          </a:p>
          <a:p>
            <a:pPr>
              <a:spcBef>
                <a:spcPts val="0"/>
              </a:spcBef>
              <a:spcAft>
                <a:spcPts val="0"/>
              </a:spcAft>
              <a:buClr>
                <a:schemeClr val="bg1"/>
              </a:buClr>
            </a:pPr>
            <a:r>
              <a:rPr lang="en-US" sz="1400" dirty="0">
                <a:solidFill>
                  <a:schemeClr val="tx2"/>
                </a:solidFill>
                <a:latin typeface="+mn-lt"/>
              </a:rPr>
              <a:t>The predicted value is 1 for "normal" data and 0 for anomalies. So we can now simply filter the result to get only the </a:t>
            </a:r>
            <a:r>
              <a:rPr lang="en-US" sz="1400" dirty="0" smtClean="0">
                <a:solidFill>
                  <a:schemeClr val="tx2"/>
                </a:solidFill>
                <a:latin typeface="+mn-lt"/>
              </a:rPr>
              <a:t>anomalies:</a:t>
            </a:r>
          </a:p>
          <a:p>
            <a:pPr>
              <a:spcBef>
                <a:spcPts val="0"/>
              </a:spcBef>
              <a:spcAft>
                <a:spcPts val="0"/>
              </a:spcAft>
              <a:buClr>
                <a:schemeClr val="bg1"/>
              </a:buClr>
            </a:pPr>
            <a:endParaRPr lang="en-US" sz="1400" dirty="0" smtClean="0">
              <a:solidFill>
                <a:schemeClr val="tx2"/>
              </a:solidFill>
              <a:latin typeface="+mn-lt"/>
            </a:endParaRPr>
          </a:p>
          <a:p>
            <a:pPr>
              <a:spcBef>
                <a:spcPts val="0"/>
              </a:spcBef>
              <a:spcAft>
                <a:spcPts val="0"/>
              </a:spcAft>
              <a:buClr>
                <a:schemeClr val="bg1"/>
              </a:buClr>
            </a:pPr>
            <a:r>
              <a:rPr lang="en-US" sz="1400" dirty="0" err="1">
                <a:solidFill>
                  <a:srgbClr val="92D050"/>
                </a:solidFill>
                <a:latin typeface="+mn-lt"/>
              </a:rPr>
              <a:t>anomalies_rdd</a:t>
            </a:r>
            <a:r>
              <a:rPr lang="en-US" sz="1400" dirty="0">
                <a:solidFill>
                  <a:srgbClr val="92D050"/>
                </a:solidFill>
                <a:latin typeface="+mn-lt"/>
              </a:rPr>
              <a:t> = </a:t>
            </a:r>
            <a:r>
              <a:rPr lang="en-US" sz="1400" dirty="0" err="1">
                <a:solidFill>
                  <a:srgbClr val="92D050"/>
                </a:solidFill>
                <a:latin typeface="+mn-lt"/>
              </a:rPr>
              <a:t>features_and_predictions_rdd.filter</a:t>
            </a:r>
            <a:r>
              <a:rPr lang="en-US" sz="1400" dirty="0">
                <a:solidFill>
                  <a:srgbClr val="92D050"/>
                </a:solidFill>
                <a:latin typeface="+mn-lt"/>
              </a:rPr>
              <a:t>(lambda x: x[1] &lt;= 0).map(lambda x: x[0])</a:t>
            </a:r>
          </a:p>
          <a:p>
            <a:pPr>
              <a:spcBef>
                <a:spcPts val="0"/>
              </a:spcBef>
              <a:spcAft>
                <a:spcPts val="0"/>
              </a:spcAft>
              <a:buClr>
                <a:schemeClr val="bg1"/>
              </a:buClr>
            </a:pPr>
            <a:r>
              <a:rPr lang="en-US" sz="1400" dirty="0">
                <a:solidFill>
                  <a:srgbClr val="92D050"/>
                </a:solidFill>
                <a:latin typeface="+mn-lt"/>
              </a:rPr>
              <a:t>anomalies = </a:t>
            </a:r>
            <a:r>
              <a:rPr lang="en-US" sz="1400" dirty="0" err="1">
                <a:solidFill>
                  <a:srgbClr val="92D050"/>
                </a:solidFill>
                <a:latin typeface="+mn-lt"/>
              </a:rPr>
              <a:t>anomalies_rdd.collect</a:t>
            </a:r>
            <a:r>
              <a:rPr lang="en-US" sz="1400" dirty="0">
                <a:solidFill>
                  <a:srgbClr val="92D050"/>
                </a:solidFill>
                <a:latin typeface="+mn-lt"/>
              </a:rPr>
              <a:t>()</a:t>
            </a:r>
          </a:p>
          <a:p>
            <a:pPr>
              <a:spcBef>
                <a:spcPts val="0"/>
              </a:spcBef>
              <a:spcAft>
                <a:spcPts val="0"/>
              </a:spcAft>
              <a:buClr>
                <a:schemeClr val="bg1"/>
              </a:buClr>
            </a:pPr>
            <a:r>
              <a:rPr lang="en-US" sz="1400" dirty="0">
                <a:solidFill>
                  <a:srgbClr val="92D050"/>
                </a:solidFill>
                <a:latin typeface="+mn-lt"/>
              </a:rPr>
              <a:t>print('Predicted %d anomalies' % </a:t>
            </a:r>
            <a:r>
              <a:rPr lang="en-US" sz="1400" dirty="0" err="1">
                <a:solidFill>
                  <a:srgbClr val="92D050"/>
                </a:solidFill>
                <a:latin typeface="+mn-lt"/>
              </a:rPr>
              <a:t>len</a:t>
            </a:r>
            <a:r>
              <a:rPr lang="en-US" sz="1400" dirty="0">
                <a:solidFill>
                  <a:srgbClr val="92D050"/>
                </a:solidFill>
                <a:latin typeface="+mn-lt"/>
              </a:rPr>
              <a:t>(anomalies</a:t>
            </a:r>
            <a:r>
              <a:rPr lang="en-US" sz="1400" dirty="0" smtClean="0">
                <a:solidFill>
                  <a:srgbClr val="92D050"/>
                </a:solidFill>
                <a:latin typeface="+mn-lt"/>
              </a:rPr>
              <a:t>))</a:t>
            </a:r>
          </a:p>
          <a:p>
            <a:pPr>
              <a:spcBef>
                <a:spcPts val="0"/>
              </a:spcBef>
              <a:spcAft>
                <a:spcPts val="0"/>
              </a:spcAft>
              <a:buClr>
                <a:schemeClr val="bg1"/>
              </a:buClr>
            </a:pPr>
            <a:endParaRPr lang="en-US" sz="1400" dirty="0">
              <a:solidFill>
                <a:srgbClr val="92D050"/>
              </a:solidFill>
              <a:latin typeface="+mn-lt"/>
            </a:endParaRPr>
          </a:p>
          <a:p>
            <a:pPr>
              <a:spcBef>
                <a:spcPts val="0"/>
              </a:spcBef>
              <a:spcAft>
                <a:spcPts val="0"/>
              </a:spcAft>
              <a:buClr>
                <a:schemeClr val="bg1"/>
              </a:buClr>
            </a:pPr>
            <a:r>
              <a:rPr lang="en-US" sz="1400" dirty="0" smtClean="0">
                <a:solidFill>
                  <a:schemeClr val="tx2"/>
                </a:solidFill>
                <a:latin typeface="+mn-lt"/>
              </a:rPr>
              <a:t>The </a:t>
            </a:r>
            <a:r>
              <a:rPr lang="en-US" sz="1400" dirty="0">
                <a:solidFill>
                  <a:schemeClr val="tx2"/>
                </a:solidFill>
                <a:latin typeface="+mn-lt"/>
              </a:rPr>
              <a:t>list of anomalies is sent to a Kafka topic named alerts. Each alert message is simply the JSON-encoded enriched data for that record. Since we don't expect a large number of anomalies, the driver (as opposed to the workers) collects the anomaly records and sends them to Kafka</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latin typeface="+mn-lt"/>
              </a:rPr>
              <a:t>The Bash script </a:t>
            </a:r>
            <a:r>
              <a:rPr lang="en-US" sz="1400" dirty="0">
                <a:solidFill>
                  <a:srgbClr val="92D050"/>
                </a:solidFill>
                <a:latin typeface="+mn-lt"/>
              </a:rPr>
              <a:t>spark_streaming_processor.sh</a:t>
            </a:r>
            <a:r>
              <a:rPr lang="en-US" sz="1400" dirty="0">
                <a:solidFill>
                  <a:schemeClr val="tx2"/>
                </a:solidFill>
                <a:latin typeface="+mn-lt"/>
              </a:rPr>
              <a:t> can be used to launch the Spark Streaming </a:t>
            </a:r>
            <a:r>
              <a:rPr lang="en-US" sz="1400" dirty="0" smtClean="0">
                <a:solidFill>
                  <a:schemeClr val="tx2"/>
                </a:solidFill>
                <a:latin typeface="+mn-lt"/>
              </a:rPr>
              <a:t>Processor script </a:t>
            </a:r>
            <a:r>
              <a:rPr lang="en-US" sz="1400" dirty="0">
                <a:solidFill>
                  <a:schemeClr val="tx2"/>
                </a:solidFill>
                <a:latin typeface="+mn-lt"/>
              </a:rPr>
              <a:t>with the correct parameters.</a:t>
            </a:r>
            <a:endParaRPr lang="en-US" sz="1400" dirty="0" smtClean="0">
              <a:solidFill>
                <a:schemeClr val="tx2"/>
              </a:solidFill>
              <a:latin typeface="+mn-lt"/>
            </a:endParaRPr>
          </a:p>
        </p:txBody>
      </p:sp>
    </p:spTree>
    <p:extLst>
      <p:ext uri="{BB962C8B-B14F-4D97-AF65-F5344CB8AC3E}">
        <p14:creationId xmlns:p14="http://schemas.microsoft.com/office/powerpoint/2010/main" val="1043617031"/>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 Machine Learning Model Training</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3108543"/>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Training </a:t>
            </a:r>
            <a:r>
              <a:rPr lang="en-US" sz="1400" dirty="0">
                <a:solidFill>
                  <a:schemeClr val="tx2"/>
                </a:solidFill>
                <a:latin typeface="+mn-lt"/>
              </a:rPr>
              <a:t>is implemented as the Python script </a:t>
            </a:r>
            <a:r>
              <a:rPr lang="en-US" sz="1400" dirty="0">
                <a:solidFill>
                  <a:srgbClr val="92D050"/>
                </a:solidFill>
                <a:latin typeface="+mn-lt"/>
              </a:rPr>
              <a:t>batch_model_builder.py</a:t>
            </a:r>
            <a:r>
              <a:rPr lang="en-US" sz="1400" dirty="0">
                <a:solidFill>
                  <a:schemeClr val="tx2"/>
                </a:solidFill>
                <a:latin typeface="+mn-lt"/>
              </a:rPr>
              <a:t> and it is executed by </a:t>
            </a:r>
            <a:r>
              <a:rPr lang="en-US" sz="1400" dirty="0" err="1">
                <a:solidFill>
                  <a:schemeClr val="tx2"/>
                </a:solidFill>
                <a:latin typeface="+mn-lt"/>
              </a:rPr>
              <a:t>PySpark</a:t>
            </a:r>
            <a:r>
              <a:rPr lang="en-US" sz="1400" dirty="0">
                <a:solidFill>
                  <a:schemeClr val="tx2"/>
                </a:solidFill>
                <a:latin typeface="+mn-lt"/>
              </a:rPr>
              <a:t>.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For </a:t>
            </a:r>
            <a:r>
              <a:rPr lang="en-US" sz="1400" dirty="0">
                <a:solidFill>
                  <a:schemeClr val="tx2"/>
                </a:solidFill>
                <a:latin typeface="+mn-lt"/>
              </a:rPr>
              <a:t>our use case, it is important that our machine learning model consider all of the data from each of our data centers. R</a:t>
            </a:r>
            <a:r>
              <a:rPr lang="en-US" sz="1400" dirty="0" smtClean="0">
                <a:solidFill>
                  <a:schemeClr val="tx2"/>
                </a:solidFill>
                <a:latin typeface="+mn-lt"/>
              </a:rPr>
              <a:t>un </a:t>
            </a:r>
            <a:r>
              <a:rPr lang="en-US" sz="1400" dirty="0">
                <a:solidFill>
                  <a:schemeClr val="tx2"/>
                </a:solidFill>
                <a:latin typeface="+mn-lt"/>
              </a:rPr>
              <a:t>this job at just one data </a:t>
            </a:r>
            <a:r>
              <a:rPr lang="en-US" sz="1400" dirty="0" smtClean="0">
                <a:solidFill>
                  <a:schemeClr val="tx2"/>
                </a:solidFill>
                <a:latin typeface="+mn-lt"/>
              </a:rPr>
              <a:t>center, it </a:t>
            </a:r>
            <a:r>
              <a:rPr lang="en-US" sz="1400" dirty="0">
                <a:solidFill>
                  <a:schemeClr val="tx2"/>
                </a:solidFill>
                <a:latin typeface="+mn-lt"/>
              </a:rPr>
              <a:t>will read the enriched data that originated from each of our data centers. This job should run daily or weekly</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latin typeface="+mn-lt"/>
              </a:rPr>
              <a:t>One </a:t>
            </a:r>
            <a:r>
              <a:rPr lang="en-US" sz="1400" dirty="0" err="1">
                <a:solidFill>
                  <a:schemeClr val="tx2"/>
                </a:solidFill>
                <a:latin typeface="+mn-lt"/>
              </a:rPr>
              <a:t>one</a:t>
            </a:r>
            <a:r>
              <a:rPr lang="en-US" sz="1400" dirty="0">
                <a:solidFill>
                  <a:schemeClr val="tx2"/>
                </a:solidFill>
                <a:latin typeface="+mn-lt"/>
              </a:rPr>
              <a:t> of advantages of using Spark is that the API for streaming is nearly identical to that of traditional Spark batch jobs. The first thing our Spark batch job does is read the enriched data that was placed in our ECS bucket by the Flume job at each data center</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err="1">
                <a:solidFill>
                  <a:srgbClr val="92D050"/>
                </a:solidFill>
                <a:latin typeface="+mn-lt"/>
              </a:rPr>
              <a:t>df</a:t>
            </a:r>
            <a:r>
              <a:rPr lang="en-US" sz="1400" dirty="0">
                <a:solidFill>
                  <a:srgbClr val="92D050"/>
                </a:solidFill>
                <a:latin typeface="+mn-lt"/>
              </a:rPr>
              <a:t> = </a:t>
            </a:r>
            <a:r>
              <a:rPr lang="en-US" sz="1400" dirty="0" err="1">
                <a:solidFill>
                  <a:srgbClr val="92D050"/>
                </a:solidFill>
                <a:latin typeface="+mn-lt"/>
              </a:rPr>
              <a:t>sqlContext.read.json</a:t>
            </a:r>
            <a:r>
              <a:rPr lang="en-US" sz="1400" dirty="0">
                <a:solidFill>
                  <a:srgbClr val="92D050"/>
                </a:solidFill>
                <a:latin typeface="+mn-lt"/>
              </a:rPr>
              <a:t>('</a:t>
            </a:r>
            <a:r>
              <a:rPr lang="en-US" sz="1400" dirty="0" err="1">
                <a:solidFill>
                  <a:srgbClr val="92D050"/>
                </a:solidFill>
                <a:latin typeface="+mn-lt"/>
              </a:rPr>
              <a:t>viprfs</a:t>
            </a:r>
            <a:r>
              <a:rPr lang="en-US" sz="1400" dirty="0">
                <a:solidFill>
                  <a:srgbClr val="92D050"/>
                </a:solidFill>
                <a:latin typeface="+mn-lt"/>
              </a:rPr>
              <a:t>://repbucket1.ns1.site1/tmp/ecs_iot_demo2/</a:t>
            </a:r>
            <a:r>
              <a:rPr lang="en-US" sz="1400" dirty="0" err="1">
                <a:solidFill>
                  <a:srgbClr val="92D050"/>
                </a:solidFill>
                <a:latin typeface="+mn-lt"/>
              </a:rPr>
              <a:t>enriched_data</a:t>
            </a:r>
            <a:r>
              <a:rPr lang="en-US" sz="1400" dirty="0" smtClean="0">
                <a:solidFill>
                  <a:srgbClr val="92D050"/>
                </a:solidFill>
                <a:latin typeface="+mn-lt"/>
              </a:rPr>
              <a:t>/*/*')</a:t>
            </a:r>
          </a:p>
          <a:p>
            <a:pPr>
              <a:spcBef>
                <a:spcPts val="0"/>
              </a:spcBef>
              <a:spcAft>
                <a:spcPts val="0"/>
              </a:spcAft>
              <a:buClr>
                <a:schemeClr val="bg1"/>
              </a:buClr>
            </a:pPr>
            <a:endParaRPr lang="en-US" sz="1400" dirty="0">
              <a:solidFill>
                <a:srgbClr val="92D050"/>
              </a:solidFill>
              <a:latin typeface="+mn-lt"/>
            </a:endParaRPr>
          </a:p>
          <a:p>
            <a:pPr>
              <a:spcBef>
                <a:spcPts val="0"/>
              </a:spcBef>
              <a:spcAft>
                <a:spcPts val="0"/>
              </a:spcAft>
              <a:buClr>
                <a:schemeClr val="bg1"/>
              </a:buClr>
            </a:pPr>
            <a:r>
              <a:rPr lang="en-US" sz="1400" dirty="0">
                <a:solidFill>
                  <a:schemeClr val="tx2"/>
                </a:solidFill>
              </a:rPr>
              <a:t>Since ECS guarantees a consistent view of the data, this Spark job will see the entire data set up to the most recent flush by each of the Flume agents.</a:t>
            </a:r>
            <a:endParaRPr lang="en-US" sz="1400" dirty="0" smtClean="0">
              <a:solidFill>
                <a:schemeClr val="tx2"/>
              </a:solidFill>
              <a:latin typeface="+mn-lt"/>
            </a:endParaRPr>
          </a:p>
        </p:txBody>
      </p:sp>
    </p:spTree>
    <p:extLst>
      <p:ext uri="{BB962C8B-B14F-4D97-AF65-F5344CB8AC3E}">
        <p14:creationId xmlns:p14="http://schemas.microsoft.com/office/powerpoint/2010/main" val="628657132"/>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133"/>
            <a:ext cx="9144000" cy="5143500"/>
          </a:xfrm>
          <a:prstGeom prst="rect">
            <a:avLst/>
          </a:prstGeom>
        </p:spPr>
      </p:pic>
      <p:sp>
        <p:nvSpPr>
          <p:cNvPr id="12" name="Rectangle 11"/>
          <p:cNvSpPr/>
          <p:nvPr/>
        </p:nvSpPr>
        <p:spPr>
          <a:xfrm>
            <a:off x="295274" y="800102"/>
            <a:ext cx="5658250" cy="1772781"/>
          </a:xfrm>
          <a:prstGeom prst="rect">
            <a:avLst/>
          </a:prstGeom>
        </p:spPr>
        <p:txBody>
          <a:bodyPr lIns="0" tIns="0" rIns="0" bIns="0" anchor="b">
            <a:noAutofit/>
          </a:bodyPr>
          <a:lstStyle/>
          <a:p>
            <a:pPr algn="ctr">
              <a:defRPr/>
            </a:pPr>
            <a:endParaRPr lang="en-US" sz="2800" spc="-150" dirty="0">
              <a:solidFill>
                <a:srgbClr val="007DB8"/>
              </a:solidFill>
              <a:latin typeface="Times New Roman" charset="0"/>
              <a:ea typeface="Times New Roman" charset="0"/>
              <a:cs typeface="Times New Roman" charset="0"/>
            </a:endParaRP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36359" y="4590822"/>
            <a:ext cx="2147581" cy="358629"/>
          </a:xfrm>
          <a:prstGeom prst="rect">
            <a:avLst/>
          </a:prstGeom>
        </p:spPr>
      </p:pic>
      <p:sp>
        <p:nvSpPr>
          <p:cNvPr id="3" name="TextBox 2"/>
          <p:cNvSpPr txBox="1"/>
          <p:nvPr/>
        </p:nvSpPr>
        <p:spPr>
          <a:xfrm>
            <a:off x="295273" y="1036088"/>
            <a:ext cx="9209757" cy="2308324"/>
          </a:xfrm>
          <a:prstGeom prst="rect">
            <a:avLst/>
          </a:prstGeom>
          <a:noFill/>
        </p:spPr>
        <p:txBody>
          <a:bodyPr wrap="square" rtlCol="0">
            <a:spAutoFit/>
          </a:bodyPr>
          <a:lstStyle/>
          <a:p>
            <a:pPr>
              <a:spcBef>
                <a:spcPts val="0"/>
              </a:spcBef>
              <a:spcAft>
                <a:spcPts val="0"/>
              </a:spcAft>
              <a:buClr>
                <a:schemeClr val="bg1"/>
              </a:buClr>
            </a:pPr>
            <a:r>
              <a:rPr lang="en-US" dirty="0" smtClean="0">
                <a:solidFill>
                  <a:schemeClr val="tx2"/>
                </a:solidFill>
                <a:latin typeface="+mn-lt"/>
              </a:rPr>
              <a:t>I’ll be describing an architecture for performing near real-time streaming anomaly detection on security events.</a:t>
            </a:r>
          </a:p>
          <a:p>
            <a:pPr>
              <a:spcBef>
                <a:spcPts val="0"/>
              </a:spcBef>
              <a:spcAft>
                <a:spcPts val="0"/>
              </a:spcAft>
              <a:buClr>
                <a:schemeClr val="bg1"/>
              </a:buClr>
            </a:pPr>
            <a:endParaRPr lang="en-US" dirty="0">
              <a:solidFill>
                <a:schemeClr val="tx2"/>
              </a:solidFill>
              <a:latin typeface="+mn-lt"/>
            </a:endParaRPr>
          </a:p>
          <a:p>
            <a:pPr>
              <a:spcBef>
                <a:spcPts val="0"/>
              </a:spcBef>
              <a:spcAft>
                <a:spcPts val="0"/>
              </a:spcAft>
              <a:buClr>
                <a:schemeClr val="bg1"/>
              </a:buClr>
            </a:pPr>
            <a:r>
              <a:rPr lang="en-US" dirty="0" smtClean="0">
                <a:solidFill>
                  <a:schemeClr val="tx2"/>
                </a:solidFill>
                <a:latin typeface="+mn-lt"/>
              </a:rPr>
              <a:t>Apache Kafka, Spark, Flume, Zeppelin, and Dell EMC Elastic Cloud Storage (ECS) is used to build a scalable, geo-distributed, and highly reliable system.   </a:t>
            </a:r>
            <a:endParaRPr lang="en-US" dirty="0" smtClean="0">
              <a:solidFill>
                <a:schemeClr val="tx2"/>
              </a:solidFill>
              <a:latin typeface="+mn-lt"/>
            </a:endParaRPr>
          </a:p>
        </p:txBody>
      </p:sp>
      <p:sp>
        <p:nvSpPr>
          <p:cNvPr id="4" name="TextBox 3"/>
          <p:cNvSpPr txBox="1"/>
          <p:nvPr/>
        </p:nvSpPr>
        <p:spPr>
          <a:xfrm>
            <a:off x="533400" y="3982912"/>
            <a:ext cx="8439150" cy="523220"/>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This system will generate alerts within 5 seconds after an anomaly is detected from any deployed security device.  </a:t>
            </a:r>
            <a:endParaRPr lang="en-US" sz="1400" dirty="0" smtClean="0">
              <a:solidFill>
                <a:schemeClr val="bg2"/>
              </a:solidFill>
              <a:latin typeface="+mn-lt"/>
            </a:endParaRPr>
          </a:p>
        </p:txBody>
      </p:sp>
    </p:spTree>
    <p:extLst>
      <p:ext uri="{BB962C8B-B14F-4D97-AF65-F5344CB8AC3E}">
        <p14:creationId xmlns:p14="http://schemas.microsoft.com/office/powerpoint/2010/main" val="63753740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 Machine Learning Model Training</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4093428"/>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Next, the feature vector is created just as in our streaming job. The feature vector is then sent to our unsupervised Random Forest machine learning training algorithm. After waiting for a long time (approximately 3 hours when training on all 5 million records), it saves our model to the same replicated ECS bucket</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latin typeface="+mn-lt"/>
              </a:rPr>
              <a:t>For the updated model to be used by the Spark Streaming job at each site, the Spark Streaming jobs will need to reload the model from the ECS bucket. This is not automated in the current implementation of this demo so the Spark Streaming jobs will simply need to be restarted</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latin typeface="+mn-lt"/>
              </a:rPr>
              <a:t>To launch this job, you can use batch_model_builder.sh. This executes the following</a:t>
            </a:r>
            <a:r>
              <a:rPr lang="en-US" sz="1400" dirty="0" smtClean="0">
                <a:solidFill>
                  <a:schemeClr val="tx2"/>
                </a:solidFill>
                <a:latin typeface="+mn-lt"/>
              </a:rPr>
              <a:t>:</a:t>
            </a:r>
          </a:p>
          <a:p>
            <a:pPr lvl="1"/>
            <a:r>
              <a:rPr lang="en-US" sz="1000" dirty="0">
                <a:solidFill>
                  <a:srgbClr val="92D050"/>
                </a:solidFill>
              </a:rPr>
              <a:t>$ </a:t>
            </a:r>
            <a:r>
              <a:rPr lang="en-US" sz="1000" b="1" dirty="0">
                <a:solidFill>
                  <a:srgbClr val="92D050"/>
                </a:solidFill>
              </a:rPr>
              <a:t>spark-submit \</a:t>
            </a:r>
            <a:endParaRPr lang="en-US" sz="1000" dirty="0">
              <a:solidFill>
                <a:srgbClr val="92D050"/>
              </a:solidFill>
            </a:endParaRPr>
          </a:p>
          <a:p>
            <a:pPr lvl="1"/>
            <a:r>
              <a:rPr lang="en-US" sz="1000" b="1" dirty="0">
                <a:solidFill>
                  <a:srgbClr val="92D050"/>
                </a:solidFill>
              </a:rPr>
              <a:t>  --master yarn \</a:t>
            </a:r>
            <a:endParaRPr lang="en-US" sz="1000" dirty="0">
              <a:solidFill>
                <a:srgbClr val="92D050"/>
              </a:solidFill>
            </a:endParaRPr>
          </a:p>
          <a:p>
            <a:pPr lvl="1"/>
            <a:r>
              <a:rPr lang="en-US" sz="1000" b="1" dirty="0">
                <a:solidFill>
                  <a:srgbClr val="92D050"/>
                </a:solidFill>
              </a:rPr>
              <a:t>  --deploy-mode client \</a:t>
            </a:r>
            <a:endParaRPr lang="en-US" sz="1000" dirty="0">
              <a:solidFill>
                <a:srgbClr val="92D050"/>
              </a:solidFill>
            </a:endParaRPr>
          </a:p>
          <a:p>
            <a:pPr lvl="1"/>
            <a:r>
              <a:rPr lang="en-US" sz="1000" b="1" dirty="0">
                <a:solidFill>
                  <a:srgbClr val="92D050"/>
                </a:solidFill>
              </a:rPr>
              <a:t>  --driver-memory 4g \</a:t>
            </a:r>
            <a:endParaRPr lang="en-US" sz="1000" dirty="0">
              <a:solidFill>
                <a:srgbClr val="92D050"/>
              </a:solidFill>
            </a:endParaRPr>
          </a:p>
          <a:p>
            <a:pPr lvl="1"/>
            <a:r>
              <a:rPr lang="en-US" sz="1000" b="1" dirty="0">
                <a:solidFill>
                  <a:srgbClr val="92D050"/>
                </a:solidFill>
              </a:rPr>
              <a:t>  --</a:t>
            </a:r>
            <a:r>
              <a:rPr lang="en-US" sz="1000" b="1" dirty="0" err="1">
                <a:solidFill>
                  <a:srgbClr val="92D050"/>
                </a:solidFill>
              </a:rPr>
              <a:t>num</a:t>
            </a:r>
            <a:r>
              <a:rPr lang="en-US" sz="1000" b="1" dirty="0">
                <a:solidFill>
                  <a:srgbClr val="92D050"/>
                </a:solidFill>
              </a:rPr>
              <a:t>-executors 4 \</a:t>
            </a:r>
            <a:endParaRPr lang="en-US" sz="1000" dirty="0">
              <a:solidFill>
                <a:srgbClr val="92D050"/>
              </a:solidFill>
            </a:endParaRPr>
          </a:p>
          <a:p>
            <a:pPr lvl="1"/>
            <a:r>
              <a:rPr lang="en-US" sz="1000" b="1" dirty="0">
                <a:solidFill>
                  <a:srgbClr val="92D050"/>
                </a:solidFill>
              </a:rPr>
              <a:t>  --executor-cores 2 \</a:t>
            </a:r>
            <a:endParaRPr lang="en-US" sz="1000" dirty="0">
              <a:solidFill>
                <a:srgbClr val="92D050"/>
              </a:solidFill>
            </a:endParaRPr>
          </a:p>
          <a:p>
            <a:pPr lvl="1"/>
            <a:r>
              <a:rPr lang="en-US" sz="1000" b="1" dirty="0">
                <a:solidFill>
                  <a:srgbClr val="92D050"/>
                </a:solidFill>
              </a:rPr>
              <a:t>  --executor-memory 8g \</a:t>
            </a:r>
            <a:endParaRPr lang="en-US" sz="1000" dirty="0">
              <a:solidFill>
                <a:srgbClr val="92D050"/>
              </a:solidFill>
            </a:endParaRPr>
          </a:p>
          <a:p>
            <a:pPr lvl="1"/>
            <a:r>
              <a:rPr lang="en-US" sz="1000" b="1" dirty="0">
                <a:solidFill>
                  <a:srgbClr val="92D050"/>
                </a:solidFill>
              </a:rPr>
              <a:t>  --packages com.databricks:spark-csv_2.10:1.4.0 \</a:t>
            </a:r>
            <a:endParaRPr lang="en-US" sz="1000" dirty="0">
              <a:solidFill>
                <a:srgbClr val="92D050"/>
              </a:solidFill>
            </a:endParaRPr>
          </a:p>
          <a:p>
            <a:pPr lvl="1"/>
            <a:r>
              <a:rPr lang="en-US" sz="1000" b="1" dirty="0">
                <a:solidFill>
                  <a:srgbClr val="92D050"/>
                </a:solidFill>
              </a:rPr>
              <a:t>  batch_model_builder.py \</a:t>
            </a:r>
            <a:endParaRPr lang="en-US" sz="1000" dirty="0">
              <a:solidFill>
                <a:srgbClr val="92D050"/>
              </a:solidFill>
            </a:endParaRPr>
          </a:p>
          <a:p>
            <a:pPr lvl="1"/>
            <a:r>
              <a:rPr lang="en-US" sz="1000" b="1" dirty="0">
                <a:solidFill>
                  <a:srgbClr val="92D050"/>
                </a:solidFill>
              </a:rPr>
              <a:t>  --</a:t>
            </a:r>
            <a:r>
              <a:rPr lang="en-US" sz="1000" b="1" dirty="0" err="1">
                <a:solidFill>
                  <a:srgbClr val="92D050"/>
                </a:solidFill>
              </a:rPr>
              <a:t>input_data_path</a:t>
            </a:r>
            <a:r>
              <a:rPr lang="en-US" sz="1000" b="1" dirty="0">
                <a:solidFill>
                  <a:srgbClr val="92D050"/>
                </a:solidFill>
              </a:rPr>
              <a:t> ${ENRICHED_DATA_PATH}/*/* \</a:t>
            </a:r>
            <a:endParaRPr lang="en-US" sz="1000" dirty="0">
              <a:solidFill>
                <a:srgbClr val="92D050"/>
              </a:solidFill>
            </a:endParaRPr>
          </a:p>
          <a:p>
            <a:pPr lvl="1"/>
            <a:r>
              <a:rPr lang="en-US" sz="1000" b="1" dirty="0">
                <a:solidFill>
                  <a:srgbClr val="92D050"/>
                </a:solidFill>
              </a:rPr>
              <a:t>  --</a:t>
            </a:r>
            <a:r>
              <a:rPr lang="en-US" sz="1000" b="1" dirty="0" err="1">
                <a:solidFill>
                  <a:srgbClr val="92D050"/>
                </a:solidFill>
              </a:rPr>
              <a:t>data_format</a:t>
            </a:r>
            <a:r>
              <a:rPr lang="en-US" sz="1000" b="1" dirty="0">
                <a:solidFill>
                  <a:srgbClr val="92D050"/>
                </a:solidFill>
              </a:rPr>
              <a:t> </a:t>
            </a:r>
            <a:r>
              <a:rPr lang="en-US" sz="1000" b="1" dirty="0" err="1">
                <a:solidFill>
                  <a:srgbClr val="92D050"/>
                </a:solidFill>
              </a:rPr>
              <a:t>json</a:t>
            </a:r>
            <a:r>
              <a:rPr lang="en-US" sz="1000" b="1" dirty="0">
                <a:solidFill>
                  <a:srgbClr val="92D050"/>
                </a:solidFill>
              </a:rPr>
              <a:t> \</a:t>
            </a:r>
            <a:endParaRPr lang="en-US" sz="1000" dirty="0">
              <a:solidFill>
                <a:srgbClr val="92D050"/>
              </a:solidFill>
            </a:endParaRPr>
          </a:p>
          <a:p>
            <a:pPr lvl="1"/>
            <a:r>
              <a:rPr lang="en-US" sz="1000" b="1" dirty="0">
                <a:solidFill>
                  <a:srgbClr val="92D050"/>
                </a:solidFill>
              </a:rPr>
              <a:t>  --</a:t>
            </a:r>
            <a:r>
              <a:rPr lang="en-US" sz="1000" b="1" dirty="0" err="1">
                <a:solidFill>
                  <a:srgbClr val="92D050"/>
                </a:solidFill>
              </a:rPr>
              <a:t>model_path</a:t>
            </a:r>
            <a:r>
              <a:rPr lang="en-US" sz="1000" b="1" dirty="0">
                <a:solidFill>
                  <a:srgbClr val="92D050"/>
                </a:solidFill>
              </a:rPr>
              <a:t> ${MODEL_PATH}</a:t>
            </a:r>
            <a:endParaRPr lang="en-US" sz="1000" dirty="0">
              <a:solidFill>
                <a:srgbClr val="92D050"/>
              </a:solidFill>
            </a:endParaRPr>
          </a:p>
          <a:p>
            <a:pPr>
              <a:spcBef>
                <a:spcPts val="0"/>
              </a:spcBef>
              <a:spcAft>
                <a:spcPts val="0"/>
              </a:spcAft>
              <a:buClr>
                <a:schemeClr val="bg1"/>
              </a:buClr>
            </a:pPr>
            <a:endParaRPr lang="en-US" sz="1400" dirty="0" smtClean="0">
              <a:solidFill>
                <a:schemeClr val="tx2"/>
              </a:solidFill>
              <a:latin typeface="+mn-lt"/>
            </a:endParaRPr>
          </a:p>
        </p:txBody>
      </p:sp>
      <p:sp>
        <p:nvSpPr>
          <p:cNvPr id="3" name="TextBox 2"/>
          <p:cNvSpPr txBox="1"/>
          <p:nvPr/>
        </p:nvSpPr>
        <p:spPr>
          <a:xfrm>
            <a:off x="3848100" y="3514725"/>
            <a:ext cx="4495800" cy="738664"/>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tx2"/>
                </a:solidFill>
                <a:latin typeface="+mn-lt"/>
              </a:rPr>
              <a:t>Increase the executor parameters as desired to increase the resources available to the job. This job will use all of the resources that you provide it.</a:t>
            </a:r>
            <a:endParaRPr lang="en-US" sz="1400" b="1" dirty="0" smtClean="0">
              <a:solidFill>
                <a:schemeClr val="tx2"/>
              </a:solidFill>
              <a:latin typeface="+mn-lt"/>
            </a:endParaRPr>
          </a:p>
        </p:txBody>
      </p:sp>
    </p:spTree>
    <p:extLst>
      <p:ext uri="{BB962C8B-B14F-4D97-AF65-F5344CB8AC3E}">
        <p14:creationId xmlns:p14="http://schemas.microsoft.com/office/powerpoint/2010/main" val="1077156852"/>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Unsupervised Random Forest</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85724" y="951534"/>
            <a:ext cx="8410575" cy="3477875"/>
          </a:xfrm>
          <a:prstGeom prst="rect">
            <a:avLst/>
          </a:prstGeom>
          <a:noFill/>
        </p:spPr>
        <p:txBody>
          <a:bodyPr wrap="square" rtlCol="0">
            <a:spAutoFit/>
          </a:bodyPr>
          <a:lstStyle/>
          <a:p>
            <a:pPr>
              <a:spcBef>
                <a:spcPts val="0"/>
              </a:spcBef>
              <a:spcAft>
                <a:spcPts val="0"/>
              </a:spcAft>
              <a:buClr>
                <a:schemeClr val="bg1"/>
              </a:buClr>
            </a:pPr>
            <a:endParaRPr lang="en-US" sz="1000" dirty="0">
              <a:solidFill>
                <a:srgbClr val="92D050"/>
              </a:solidFill>
            </a:endParaRPr>
          </a:p>
          <a:p>
            <a:pPr>
              <a:spcBef>
                <a:spcPts val="0"/>
              </a:spcBef>
              <a:spcAft>
                <a:spcPts val="0"/>
              </a:spcAft>
              <a:buClr>
                <a:schemeClr val="bg1"/>
              </a:buClr>
            </a:pPr>
            <a:r>
              <a:rPr lang="en-US" sz="1400" dirty="0">
                <a:solidFill>
                  <a:schemeClr val="tx2"/>
                </a:solidFill>
                <a:latin typeface="+mn-lt"/>
              </a:rPr>
              <a:t>Most successful machine learning algorithms for this purpose are based on decision trees.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Decision </a:t>
            </a:r>
            <a:r>
              <a:rPr lang="en-US" sz="1400" dirty="0">
                <a:solidFill>
                  <a:schemeClr val="tx2"/>
                </a:solidFill>
                <a:latin typeface="+mn-lt"/>
              </a:rPr>
              <a:t>trees are essentially a series of questions such as "is </a:t>
            </a:r>
            <a:r>
              <a:rPr lang="en-US" sz="1400" dirty="0" err="1">
                <a:solidFill>
                  <a:schemeClr val="tx2"/>
                </a:solidFill>
                <a:latin typeface="+mn-lt"/>
              </a:rPr>
              <a:t>src_bytes</a:t>
            </a:r>
            <a:r>
              <a:rPr lang="en-US" sz="1400" dirty="0">
                <a:solidFill>
                  <a:schemeClr val="tx2"/>
                </a:solidFill>
                <a:latin typeface="+mn-lt"/>
              </a:rPr>
              <a:t> &lt; 50" and "is duration &lt; 3.5". After each question, either another question is asked or a final value is returned as the prediction (anomaly or normal). The Random Forest algorithm uses a group (ensemble) of decision trees and aggregates the results with a simple majority vote (one tree, one vote!). Each tree in a Random Forest is trained on a random subset of the rows (samples) and columns (features</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We assume </a:t>
            </a:r>
            <a:r>
              <a:rPr lang="en-US" sz="1400" dirty="0">
                <a:solidFill>
                  <a:schemeClr val="tx2"/>
                </a:solidFill>
                <a:latin typeface="+mn-lt"/>
              </a:rPr>
              <a:t>that all of the samples that we have ever seen are normal. We can then generate what we hope are anomalous samples by taking the value for field 1 from a random sample of our data, taking the value for field 2 from a different random sample of our data, and repeating this for each field and each new anomalous sample that we want to generate. </a:t>
            </a:r>
            <a:r>
              <a:rPr lang="en-US" sz="1400" b="1" dirty="0">
                <a:solidFill>
                  <a:schemeClr val="tx2"/>
                </a:solidFill>
                <a:latin typeface="+mn-lt"/>
              </a:rPr>
              <a:t>This works surprisingly well</a:t>
            </a:r>
            <a:r>
              <a:rPr lang="en-US" sz="1400" b="1" dirty="0" smtClean="0">
                <a:solidFill>
                  <a:schemeClr val="tx2"/>
                </a:solidFill>
                <a:latin typeface="+mn-lt"/>
              </a:rPr>
              <a:t>.</a:t>
            </a:r>
          </a:p>
          <a:p>
            <a:pPr>
              <a:spcBef>
                <a:spcPts val="0"/>
              </a:spcBef>
              <a:spcAft>
                <a:spcPts val="0"/>
              </a:spcAft>
              <a:buClr>
                <a:schemeClr val="bg1"/>
              </a:buClr>
            </a:pPr>
            <a:endParaRPr lang="en-US" sz="1400" b="1" dirty="0">
              <a:solidFill>
                <a:schemeClr val="tx2"/>
              </a:solidFill>
              <a:latin typeface="+mn-lt"/>
            </a:endParaRPr>
          </a:p>
          <a:p>
            <a:pPr>
              <a:spcBef>
                <a:spcPts val="0"/>
              </a:spcBef>
              <a:spcAft>
                <a:spcPts val="0"/>
              </a:spcAft>
              <a:buClr>
                <a:schemeClr val="bg1"/>
              </a:buClr>
            </a:pPr>
            <a:r>
              <a:rPr lang="en-US" sz="1400" dirty="0">
                <a:solidFill>
                  <a:schemeClr val="tx2"/>
                </a:solidFill>
              </a:rPr>
              <a:t>The function to generate the synthetic anomalous samples is </a:t>
            </a:r>
            <a:r>
              <a:rPr lang="en-US" sz="1400" dirty="0">
                <a:solidFill>
                  <a:srgbClr val="92D050"/>
                </a:solidFill>
              </a:rPr>
              <a:t>supervised2unsupervised() </a:t>
            </a:r>
            <a:r>
              <a:rPr lang="en-US" sz="1400" dirty="0">
                <a:solidFill>
                  <a:schemeClr val="tx2"/>
                </a:solidFill>
              </a:rPr>
              <a:t>and is from</a:t>
            </a:r>
            <a:r>
              <a:rPr lang="en-US" sz="1400" dirty="0"/>
              <a:t> </a:t>
            </a:r>
            <a:r>
              <a:rPr lang="en-US" sz="1400" dirty="0">
                <a:hlinkClick r:id="rId6"/>
              </a:rPr>
              <a:t>Getting Started With Apache Spark</a:t>
            </a:r>
            <a:r>
              <a:rPr lang="en-US" sz="1400" dirty="0"/>
              <a:t>.</a:t>
            </a:r>
            <a:endParaRPr lang="en-US" sz="1400" b="1" dirty="0" smtClean="0">
              <a:solidFill>
                <a:schemeClr val="tx2"/>
              </a:solidFill>
              <a:latin typeface="+mn-lt"/>
            </a:endParaRPr>
          </a:p>
        </p:txBody>
      </p:sp>
    </p:spTree>
    <p:extLst>
      <p:ext uri="{BB962C8B-B14F-4D97-AF65-F5344CB8AC3E}">
        <p14:creationId xmlns:p14="http://schemas.microsoft.com/office/powerpoint/2010/main" val="2097576545"/>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Unsupervised Random Forest</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04775" y="951534"/>
            <a:ext cx="8020049" cy="3539430"/>
          </a:xfrm>
          <a:prstGeom prst="rect">
            <a:avLst/>
          </a:prstGeom>
          <a:noFill/>
        </p:spPr>
        <p:txBody>
          <a:bodyPr wrap="square" rtlCol="0">
            <a:spAutoFit/>
          </a:bodyPr>
          <a:lstStyle/>
          <a:p>
            <a:pPr>
              <a:spcBef>
                <a:spcPts val="0"/>
              </a:spcBef>
              <a:spcAft>
                <a:spcPts val="0"/>
              </a:spcAft>
              <a:buClr>
                <a:schemeClr val="bg1"/>
              </a:buClr>
            </a:pPr>
            <a:r>
              <a:rPr lang="en-US" sz="1400" b="1" dirty="0">
                <a:solidFill>
                  <a:schemeClr val="tx2"/>
                </a:solidFill>
                <a:latin typeface="+mn-lt"/>
              </a:rPr>
              <a:t>The code to perform the model training is as follows</a:t>
            </a:r>
            <a:r>
              <a:rPr lang="en-US" sz="1400" b="1" dirty="0" smtClean="0">
                <a:solidFill>
                  <a:schemeClr val="tx2"/>
                </a:solidFill>
                <a:latin typeface="+mn-lt"/>
              </a:rPr>
              <a:t>:</a:t>
            </a:r>
          </a:p>
          <a:p>
            <a:pPr>
              <a:spcBef>
                <a:spcPts val="0"/>
              </a:spcBef>
              <a:spcAft>
                <a:spcPts val="0"/>
              </a:spcAft>
              <a:buClr>
                <a:schemeClr val="bg1"/>
              </a:buClr>
            </a:pPr>
            <a:endParaRPr lang="en-US" sz="1400" b="1" dirty="0">
              <a:solidFill>
                <a:srgbClr val="92D050"/>
              </a:solidFill>
              <a:latin typeface="+mn-lt"/>
            </a:endParaRPr>
          </a:p>
          <a:p>
            <a:r>
              <a:rPr lang="en-US" sz="1400" dirty="0" err="1">
                <a:solidFill>
                  <a:srgbClr val="92D050"/>
                </a:solidFill>
              </a:rPr>
              <a:t>unsupervised_forest</a:t>
            </a:r>
            <a:r>
              <a:rPr lang="en-US" sz="1400" dirty="0">
                <a:solidFill>
                  <a:srgbClr val="92D050"/>
                </a:solidFill>
              </a:rPr>
              <a:t> = supervised2unsupervised(</a:t>
            </a:r>
            <a:r>
              <a:rPr lang="en-US" sz="1400" dirty="0" err="1">
                <a:solidFill>
                  <a:srgbClr val="92D050"/>
                </a:solidFill>
              </a:rPr>
              <a:t>RandomForest.trainClassifier</a:t>
            </a:r>
            <a:r>
              <a:rPr lang="en-US" sz="1400" dirty="0">
                <a:solidFill>
                  <a:srgbClr val="92D050"/>
                </a:solidFill>
              </a:rPr>
              <a:t>, fraction=0.1)</a:t>
            </a:r>
          </a:p>
          <a:p>
            <a:r>
              <a:rPr lang="en-US" sz="1400" dirty="0">
                <a:solidFill>
                  <a:srgbClr val="92D050"/>
                </a:solidFill>
              </a:rPr>
              <a:t>model = </a:t>
            </a:r>
            <a:r>
              <a:rPr lang="en-US" sz="1400" dirty="0" err="1">
                <a:solidFill>
                  <a:srgbClr val="92D050"/>
                </a:solidFill>
              </a:rPr>
              <a:t>unsupervised_forest</a:t>
            </a:r>
            <a:r>
              <a:rPr lang="en-US" sz="1400" dirty="0">
                <a:solidFill>
                  <a:srgbClr val="92D050"/>
                </a:solidFill>
              </a:rPr>
              <a:t>(</a:t>
            </a:r>
            <a:r>
              <a:rPr lang="en-US" sz="1400" dirty="0" err="1">
                <a:solidFill>
                  <a:srgbClr val="92D050"/>
                </a:solidFill>
              </a:rPr>
              <a:t>features_rdd</a:t>
            </a:r>
            <a:r>
              <a:rPr lang="en-US" sz="1400" dirty="0">
                <a:solidFill>
                  <a:srgbClr val="92D050"/>
                </a:solidFill>
              </a:rPr>
              <a:t>,</a:t>
            </a:r>
          </a:p>
          <a:p>
            <a:r>
              <a:rPr lang="en-US" sz="1400" dirty="0">
                <a:solidFill>
                  <a:srgbClr val="92D050"/>
                </a:solidFill>
              </a:rPr>
              <a:t>        </a:t>
            </a:r>
            <a:r>
              <a:rPr lang="en-US" sz="1400" dirty="0" err="1">
                <a:solidFill>
                  <a:srgbClr val="92D050"/>
                </a:solidFill>
              </a:rPr>
              <a:t>numClasses</a:t>
            </a:r>
            <a:r>
              <a:rPr lang="en-US" sz="1400" dirty="0">
                <a:solidFill>
                  <a:srgbClr val="92D050"/>
                </a:solidFill>
              </a:rPr>
              <a:t>=2,</a:t>
            </a:r>
          </a:p>
          <a:p>
            <a:r>
              <a:rPr lang="en-US" sz="1400" dirty="0">
                <a:solidFill>
                  <a:srgbClr val="92D050"/>
                </a:solidFill>
              </a:rPr>
              <a:t>        </a:t>
            </a:r>
            <a:r>
              <a:rPr lang="en-US" sz="1400" dirty="0" err="1">
                <a:solidFill>
                  <a:srgbClr val="92D050"/>
                </a:solidFill>
              </a:rPr>
              <a:t>categoricalFeaturesInfo</a:t>
            </a:r>
            <a:r>
              <a:rPr lang="en-US" sz="1400" dirty="0">
                <a:solidFill>
                  <a:srgbClr val="92D050"/>
                </a:solidFill>
              </a:rPr>
              <a:t>={},</a:t>
            </a:r>
          </a:p>
          <a:p>
            <a:r>
              <a:rPr lang="en-US" sz="1400" dirty="0">
                <a:solidFill>
                  <a:srgbClr val="92D050"/>
                </a:solidFill>
              </a:rPr>
              <a:t>        </a:t>
            </a:r>
            <a:r>
              <a:rPr lang="en-US" sz="1400" dirty="0" err="1">
                <a:solidFill>
                  <a:srgbClr val="92D050"/>
                </a:solidFill>
              </a:rPr>
              <a:t>numTrees</a:t>
            </a:r>
            <a:r>
              <a:rPr lang="en-US" sz="1400" dirty="0">
                <a:solidFill>
                  <a:srgbClr val="92D050"/>
                </a:solidFill>
              </a:rPr>
              <a:t>=10,</a:t>
            </a:r>
          </a:p>
          <a:p>
            <a:r>
              <a:rPr lang="en-US" sz="1400" dirty="0">
                <a:solidFill>
                  <a:srgbClr val="92D050"/>
                </a:solidFill>
              </a:rPr>
              <a:t>        </a:t>
            </a:r>
            <a:r>
              <a:rPr lang="en-US" sz="1400" dirty="0" err="1">
                <a:solidFill>
                  <a:srgbClr val="92D050"/>
                </a:solidFill>
              </a:rPr>
              <a:t>featureSubsetStrategy</a:t>
            </a:r>
            <a:r>
              <a:rPr lang="en-US" sz="1400" dirty="0">
                <a:solidFill>
                  <a:srgbClr val="92D050"/>
                </a:solidFill>
              </a:rPr>
              <a:t>='auto',</a:t>
            </a:r>
          </a:p>
          <a:p>
            <a:r>
              <a:rPr lang="en-US" sz="1400" dirty="0">
                <a:solidFill>
                  <a:srgbClr val="92D050"/>
                </a:solidFill>
              </a:rPr>
              <a:t>        impurity='</a:t>
            </a:r>
            <a:r>
              <a:rPr lang="en-US" sz="1400" dirty="0" err="1">
                <a:solidFill>
                  <a:srgbClr val="92D050"/>
                </a:solidFill>
              </a:rPr>
              <a:t>gini</a:t>
            </a:r>
            <a:r>
              <a:rPr lang="en-US" sz="1400" dirty="0">
                <a:solidFill>
                  <a:srgbClr val="92D050"/>
                </a:solidFill>
              </a:rPr>
              <a:t>',</a:t>
            </a:r>
          </a:p>
          <a:p>
            <a:r>
              <a:rPr lang="en-US" sz="1400" dirty="0">
                <a:solidFill>
                  <a:srgbClr val="92D050"/>
                </a:solidFill>
              </a:rPr>
              <a:t>        </a:t>
            </a:r>
            <a:r>
              <a:rPr lang="en-US" sz="1400" dirty="0" err="1">
                <a:solidFill>
                  <a:srgbClr val="92D050"/>
                </a:solidFill>
              </a:rPr>
              <a:t>maxDepth</a:t>
            </a:r>
            <a:r>
              <a:rPr lang="en-US" sz="1400" dirty="0">
                <a:solidFill>
                  <a:srgbClr val="92D050"/>
                </a:solidFill>
              </a:rPr>
              <a:t>=15,</a:t>
            </a:r>
          </a:p>
          <a:p>
            <a:r>
              <a:rPr lang="en-US" sz="1400" dirty="0">
                <a:solidFill>
                  <a:srgbClr val="92D050"/>
                </a:solidFill>
              </a:rPr>
              <a:t>        </a:t>
            </a:r>
            <a:r>
              <a:rPr lang="en-US" sz="1400" dirty="0" err="1">
                <a:solidFill>
                  <a:srgbClr val="92D050"/>
                </a:solidFill>
              </a:rPr>
              <a:t>maxBins</a:t>
            </a:r>
            <a:r>
              <a:rPr lang="en-US" sz="1400" dirty="0">
                <a:solidFill>
                  <a:srgbClr val="92D050"/>
                </a:solidFill>
              </a:rPr>
              <a:t>=50</a:t>
            </a:r>
            <a:r>
              <a:rPr lang="en-US" sz="1400" dirty="0" smtClean="0">
                <a:solidFill>
                  <a:srgbClr val="92D050"/>
                </a:solidFill>
              </a:rPr>
              <a:t>)</a:t>
            </a:r>
          </a:p>
          <a:p>
            <a:endParaRPr lang="en-US" sz="1400" dirty="0">
              <a:solidFill>
                <a:srgbClr val="92D050"/>
              </a:solidFill>
            </a:endParaRPr>
          </a:p>
          <a:p>
            <a:r>
              <a:rPr lang="en-US" sz="1400" dirty="0">
                <a:solidFill>
                  <a:schemeClr val="tx2"/>
                </a:solidFill>
              </a:rPr>
              <a:t>You will notice that there are several parameters that were passed to our model training function (</a:t>
            </a:r>
            <a:r>
              <a:rPr lang="en-US" sz="1400" dirty="0" err="1">
                <a:solidFill>
                  <a:schemeClr val="tx2"/>
                </a:solidFill>
              </a:rPr>
              <a:t>numTrees</a:t>
            </a:r>
            <a:r>
              <a:rPr lang="en-US" sz="1400" dirty="0">
                <a:solidFill>
                  <a:schemeClr val="tx2"/>
                </a:solidFill>
              </a:rPr>
              <a:t>, </a:t>
            </a:r>
            <a:r>
              <a:rPr lang="en-US" sz="1400" dirty="0" err="1">
                <a:solidFill>
                  <a:schemeClr val="tx2"/>
                </a:solidFill>
              </a:rPr>
              <a:t>maxDepth</a:t>
            </a:r>
            <a:r>
              <a:rPr lang="en-US" sz="1400" dirty="0">
                <a:solidFill>
                  <a:schemeClr val="tx2"/>
                </a:solidFill>
              </a:rPr>
              <a:t>, etc.). These are called </a:t>
            </a:r>
            <a:r>
              <a:rPr lang="en-US" sz="1400" dirty="0" err="1">
                <a:solidFill>
                  <a:schemeClr val="tx2"/>
                </a:solidFill>
              </a:rPr>
              <a:t>hyperparameters</a:t>
            </a:r>
            <a:r>
              <a:rPr lang="en-US" sz="1400" dirty="0">
                <a:solidFill>
                  <a:schemeClr val="tx2"/>
                </a:solidFill>
              </a:rPr>
              <a:t> since they are not directly based on our data. (The parameters are essentially the questions and predictions in our decision trees.)</a:t>
            </a:r>
            <a:endParaRPr lang="en-US" sz="1400" dirty="0">
              <a:solidFill>
                <a:schemeClr val="tx2"/>
              </a:solidFill>
            </a:endParaRPr>
          </a:p>
          <a:p>
            <a:pPr>
              <a:spcBef>
                <a:spcPts val="0"/>
              </a:spcBef>
              <a:spcAft>
                <a:spcPts val="0"/>
              </a:spcAft>
              <a:buClr>
                <a:schemeClr val="bg1"/>
              </a:buClr>
            </a:pPr>
            <a:endParaRPr lang="en-US" sz="1400" b="1" dirty="0" smtClean="0">
              <a:solidFill>
                <a:schemeClr val="tx2"/>
              </a:solidFill>
              <a:latin typeface="+mn-lt"/>
            </a:endParaRPr>
          </a:p>
        </p:txBody>
      </p:sp>
    </p:spTree>
    <p:extLst>
      <p:ext uri="{BB962C8B-B14F-4D97-AF65-F5344CB8AC3E}">
        <p14:creationId xmlns:p14="http://schemas.microsoft.com/office/powerpoint/2010/main" val="2516251175"/>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err="1" smtClean="0">
                <a:solidFill>
                  <a:schemeClr val="tx2"/>
                </a:solidFill>
              </a:rPr>
              <a:t>Hyperparameter</a:t>
            </a:r>
            <a:r>
              <a:rPr lang="en-US" sz="2800" b="1" dirty="0" smtClean="0">
                <a:solidFill>
                  <a:schemeClr val="tx2"/>
                </a:solidFill>
              </a:rPr>
              <a:t> Tuning</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04775" y="951534"/>
            <a:ext cx="8020049" cy="310854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What are the best values of these </a:t>
            </a:r>
            <a:r>
              <a:rPr lang="en-US" sz="1400" dirty="0" err="1">
                <a:solidFill>
                  <a:schemeClr val="tx2"/>
                </a:solidFill>
                <a:latin typeface="+mn-lt"/>
              </a:rPr>
              <a:t>hyperparameters</a:t>
            </a:r>
            <a:r>
              <a:rPr lang="en-US" sz="1400" dirty="0">
                <a:solidFill>
                  <a:schemeClr val="tx2"/>
                </a:solidFill>
                <a:latin typeface="+mn-lt"/>
              </a:rPr>
              <a:t>?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This </a:t>
            </a:r>
            <a:r>
              <a:rPr lang="en-US" sz="1400" dirty="0">
                <a:solidFill>
                  <a:schemeClr val="tx2"/>
                </a:solidFill>
                <a:latin typeface="+mn-lt"/>
              </a:rPr>
              <a:t>is one of the more difficult questions to address in machine learning.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The </a:t>
            </a:r>
            <a:r>
              <a:rPr lang="en-US" sz="1400" dirty="0">
                <a:solidFill>
                  <a:schemeClr val="tx2"/>
                </a:solidFill>
                <a:latin typeface="+mn-lt"/>
              </a:rPr>
              <a:t>general approach is to try a variety of different values and then to pick the one set of values that gives you the best model.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So </a:t>
            </a:r>
            <a:r>
              <a:rPr lang="en-US" sz="1400" dirty="0">
                <a:solidFill>
                  <a:schemeClr val="tx2"/>
                </a:solidFill>
                <a:latin typeface="+mn-lt"/>
              </a:rPr>
              <a:t>you may try </a:t>
            </a:r>
            <a:r>
              <a:rPr lang="en-US" sz="1400" dirty="0" err="1">
                <a:solidFill>
                  <a:schemeClr val="tx2"/>
                </a:solidFill>
                <a:latin typeface="+mn-lt"/>
              </a:rPr>
              <a:t>numTrees</a:t>
            </a:r>
            <a:r>
              <a:rPr lang="en-US" sz="1400" dirty="0">
                <a:solidFill>
                  <a:schemeClr val="tx2"/>
                </a:solidFill>
                <a:latin typeface="+mn-lt"/>
              </a:rPr>
              <a:t>=100, </a:t>
            </a:r>
            <a:r>
              <a:rPr lang="en-US" sz="1400" dirty="0" err="1">
                <a:solidFill>
                  <a:schemeClr val="tx2"/>
                </a:solidFill>
                <a:latin typeface="+mn-lt"/>
              </a:rPr>
              <a:t>maxDepth</a:t>
            </a:r>
            <a:r>
              <a:rPr lang="en-US" sz="1400" dirty="0">
                <a:solidFill>
                  <a:schemeClr val="tx2"/>
                </a:solidFill>
                <a:latin typeface="+mn-lt"/>
              </a:rPr>
              <a:t>=30 for one pass and then </a:t>
            </a:r>
            <a:r>
              <a:rPr lang="en-US" sz="1400" dirty="0" err="1">
                <a:solidFill>
                  <a:schemeClr val="tx2"/>
                </a:solidFill>
                <a:latin typeface="+mn-lt"/>
              </a:rPr>
              <a:t>numTrees</a:t>
            </a:r>
            <a:r>
              <a:rPr lang="en-US" sz="1400" dirty="0">
                <a:solidFill>
                  <a:schemeClr val="tx2"/>
                </a:solidFill>
                <a:latin typeface="+mn-lt"/>
              </a:rPr>
              <a:t>=30, </a:t>
            </a:r>
            <a:r>
              <a:rPr lang="en-US" sz="1400" dirty="0" err="1">
                <a:solidFill>
                  <a:schemeClr val="tx2"/>
                </a:solidFill>
                <a:latin typeface="+mn-lt"/>
              </a:rPr>
              <a:t>maxDepth</a:t>
            </a:r>
            <a:r>
              <a:rPr lang="en-US" sz="1400" dirty="0">
                <a:solidFill>
                  <a:schemeClr val="tx2"/>
                </a:solidFill>
                <a:latin typeface="+mn-lt"/>
              </a:rPr>
              <a:t>=15 for another pass.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If </a:t>
            </a:r>
            <a:r>
              <a:rPr lang="en-US" sz="1400" dirty="0">
                <a:solidFill>
                  <a:schemeClr val="tx2"/>
                </a:solidFill>
                <a:latin typeface="+mn-lt"/>
              </a:rPr>
              <a:t>you wanted to try every possibility with </a:t>
            </a:r>
            <a:r>
              <a:rPr lang="en-US" sz="1400" dirty="0" err="1">
                <a:solidFill>
                  <a:schemeClr val="tx2"/>
                </a:solidFill>
                <a:latin typeface="+mn-lt"/>
              </a:rPr>
              <a:t>numTrees</a:t>
            </a:r>
            <a:r>
              <a:rPr lang="en-US" sz="1400" dirty="0">
                <a:solidFill>
                  <a:schemeClr val="tx2"/>
                </a:solidFill>
                <a:latin typeface="+mn-lt"/>
              </a:rPr>
              <a:t>={30,100,300}, </a:t>
            </a:r>
            <a:r>
              <a:rPr lang="en-US" sz="1400" dirty="0" err="1">
                <a:solidFill>
                  <a:schemeClr val="tx2"/>
                </a:solidFill>
                <a:latin typeface="+mn-lt"/>
              </a:rPr>
              <a:t>maxDepth</a:t>
            </a:r>
            <a:r>
              <a:rPr lang="en-US" sz="1400" dirty="0">
                <a:solidFill>
                  <a:schemeClr val="tx2"/>
                </a:solidFill>
                <a:latin typeface="+mn-lt"/>
              </a:rPr>
              <a:t>={15,20,25,30}, and </a:t>
            </a:r>
            <a:r>
              <a:rPr lang="en-US" sz="1400" dirty="0" err="1">
                <a:solidFill>
                  <a:schemeClr val="tx2"/>
                </a:solidFill>
                <a:latin typeface="+mn-lt"/>
              </a:rPr>
              <a:t>maxBins</a:t>
            </a:r>
            <a:r>
              <a:rPr lang="en-US" sz="1400" dirty="0">
                <a:solidFill>
                  <a:schemeClr val="tx2"/>
                </a:solidFill>
                <a:latin typeface="+mn-lt"/>
              </a:rPr>
              <a:t>={25,50} you would need to try 3*4*2=24 combinations.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If </a:t>
            </a:r>
            <a:r>
              <a:rPr lang="en-US" sz="1400" dirty="0">
                <a:solidFill>
                  <a:schemeClr val="tx2"/>
                </a:solidFill>
                <a:latin typeface="+mn-lt"/>
              </a:rPr>
              <a:t>each one took 3 hours, that's 3 days of processing!</a:t>
            </a:r>
            <a:endParaRPr lang="en-US" sz="1400" dirty="0" smtClean="0">
              <a:solidFill>
                <a:schemeClr val="tx2"/>
              </a:solidFill>
              <a:latin typeface="+mn-lt"/>
            </a:endParaRPr>
          </a:p>
        </p:txBody>
      </p:sp>
    </p:spTree>
    <p:extLst>
      <p:ext uri="{BB962C8B-B14F-4D97-AF65-F5344CB8AC3E}">
        <p14:creationId xmlns:p14="http://schemas.microsoft.com/office/powerpoint/2010/main" val="205654707"/>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err="1" smtClean="0">
                <a:solidFill>
                  <a:schemeClr val="tx2"/>
                </a:solidFill>
              </a:rPr>
              <a:t>Hyperparameter</a:t>
            </a:r>
            <a:r>
              <a:rPr lang="en-US" sz="2800" b="1" dirty="0" smtClean="0">
                <a:solidFill>
                  <a:schemeClr val="tx2"/>
                </a:solidFill>
              </a:rPr>
              <a:t> Tuning</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04775" y="1231049"/>
            <a:ext cx="8020049" cy="3108543"/>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Of course, you'll also need to quantify how good each model is.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This </a:t>
            </a:r>
            <a:r>
              <a:rPr lang="en-US" sz="1400" dirty="0">
                <a:solidFill>
                  <a:schemeClr val="tx2"/>
                </a:solidFill>
                <a:latin typeface="+mn-lt"/>
              </a:rPr>
              <a:t>is normally done by holding out 20% of the samples, training on the remaining 80% of the samples, and then comparing the model's prediction on the held out 20% to the actual values. </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smtClean="0">
                <a:solidFill>
                  <a:schemeClr val="tx2"/>
                </a:solidFill>
                <a:latin typeface="+mn-lt"/>
              </a:rPr>
              <a:t>This </a:t>
            </a:r>
            <a:r>
              <a:rPr lang="en-US" sz="1400" dirty="0">
                <a:solidFill>
                  <a:schemeClr val="tx2"/>
                </a:solidFill>
                <a:latin typeface="+mn-lt"/>
              </a:rPr>
              <a:t>can even be done five times by holding out a different 20% of the samples. This is called </a:t>
            </a:r>
            <a:r>
              <a:rPr lang="en-US" sz="1400" dirty="0">
                <a:solidFill>
                  <a:srgbClr val="92D050"/>
                </a:solidFill>
                <a:latin typeface="+mn-lt"/>
              </a:rPr>
              <a:t>5-fold cross validation</a:t>
            </a:r>
            <a:r>
              <a:rPr lang="en-US" sz="1400" dirty="0">
                <a:solidFill>
                  <a:schemeClr val="tx2"/>
                </a:solidFill>
                <a:latin typeface="+mn-lt"/>
              </a:rPr>
              <a:t> and it would bring us to 15 days of processing - time to buy more hardware</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rPr>
              <a:t>For those interested and willing to do a lot more learning, the grid search method described above can be replaced or supplemented with a more intelligent optimization method such as one that uses</a:t>
            </a:r>
            <a:r>
              <a:rPr lang="en-US" sz="1400" dirty="0"/>
              <a:t> </a:t>
            </a:r>
            <a:r>
              <a:rPr lang="en-US" sz="1400" dirty="0">
                <a:hlinkClick r:id="rId6"/>
              </a:rPr>
              <a:t>Yelp's MOE</a:t>
            </a:r>
            <a:r>
              <a:rPr lang="en-US" sz="1400" dirty="0" smtClean="0"/>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latin typeface="+mn-lt"/>
              </a:rPr>
              <a:t>That said, the </a:t>
            </a:r>
            <a:r>
              <a:rPr lang="en-US" sz="1400" dirty="0">
                <a:solidFill>
                  <a:srgbClr val="92D050"/>
                </a:solidFill>
                <a:latin typeface="+mn-lt"/>
              </a:rPr>
              <a:t>batch_model_builder.py</a:t>
            </a:r>
            <a:r>
              <a:rPr lang="en-US" sz="1400" dirty="0">
                <a:solidFill>
                  <a:schemeClr val="tx2"/>
                </a:solidFill>
                <a:latin typeface="+mn-lt"/>
              </a:rPr>
              <a:t> script makes no attempt to tune the </a:t>
            </a:r>
            <a:r>
              <a:rPr lang="en-US" sz="1400" dirty="0" err="1">
                <a:solidFill>
                  <a:schemeClr val="tx2"/>
                </a:solidFill>
                <a:latin typeface="+mn-lt"/>
              </a:rPr>
              <a:t>hyperparameters</a:t>
            </a:r>
            <a:r>
              <a:rPr lang="en-US" sz="1400" dirty="0">
                <a:solidFill>
                  <a:schemeClr val="tx2"/>
                </a:solidFill>
                <a:latin typeface="+mn-lt"/>
              </a:rPr>
              <a:t> or to measure the quality of the model. That is left as an exercise for </a:t>
            </a:r>
            <a:r>
              <a:rPr lang="en-US" sz="1400" dirty="0" smtClean="0">
                <a:solidFill>
                  <a:schemeClr val="tx2"/>
                </a:solidFill>
                <a:latin typeface="+mn-lt"/>
              </a:rPr>
              <a:t>you.  </a:t>
            </a:r>
            <a:r>
              <a:rPr lang="en-US" sz="1400" dirty="0" smtClean="0">
                <a:solidFill>
                  <a:schemeClr val="tx2"/>
                </a:solidFill>
                <a:latin typeface="+mn-lt"/>
                <a:sym typeface="Wingdings" panose="05000000000000000000" pitchFamily="2" charset="2"/>
              </a:rPr>
              <a:t></a:t>
            </a:r>
            <a:endParaRPr lang="en-US" sz="1400" dirty="0" smtClean="0">
              <a:solidFill>
                <a:schemeClr val="tx2"/>
              </a:solidFill>
              <a:latin typeface="+mn-lt"/>
            </a:endParaRPr>
          </a:p>
        </p:txBody>
      </p:sp>
    </p:spTree>
    <p:extLst>
      <p:ext uri="{BB962C8B-B14F-4D97-AF65-F5344CB8AC3E}">
        <p14:creationId xmlns:p14="http://schemas.microsoft.com/office/powerpoint/2010/main" val="3486704384"/>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Spark UI</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33350" y="951534"/>
            <a:ext cx="9010650" cy="30777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The Streaming tab </a:t>
            </a:r>
            <a:r>
              <a:rPr lang="en-US" sz="1400" dirty="0" smtClean="0">
                <a:solidFill>
                  <a:schemeClr val="tx2"/>
                </a:solidFill>
                <a:latin typeface="+mn-lt"/>
              </a:rPr>
              <a:t>in the Spark UI has </a:t>
            </a:r>
            <a:r>
              <a:rPr lang="en-US" sz="1400" dirty="0">
                <a:solidFill>
                  <a:schemeClr val="tx2"/>
                </a:solidFill>
                <a:latin typeface="+mn-lt"/>
              </a:rPr>
              <a:t>several useful charts and metrics as shown below.</a:t>
            </a:r>
            <a:endParaRPr lang="en-US" sz="1400" dirty="0" smtClean="0">
              <a:solidFill>
                <a:schemeClr val="tx2"/>
              </a:solidFill>
              <a:latin typeface="+mn-lt"/>
            </a:endParaRPr>
          </a:p>
        </p:txBody>
      </p:sp>
      <p:pic>
        <p:nvPicPr>
          <p:cNvPr id="4" name="Picture 3"/>
          <p:cNvPicPr>
            <a:picLocks noChangeAspect="1"/>
          </p:cNvPicPr>
          <p:nvPr/>
        </p:nvPicPr>
        <p:blipFill>
          <a:blip r:embed="rId6"/>
          <a:stretch>
            <a:fillRect/>
          </a:stretch>
        </p:blipFill>
        <p:spPr>
          <a:xfrm>
            <a:off x="103223" y="1259311"/>
            <a:ext cx="7526302" cy="3791446"/>
          </a:xfrm>
          <a:prstGeom prst="rect">
            <a:avLst/>
          </a:prstGeom>
        </p:spPr>
      </p:pic>
    </p:spTree>
    <p:extLst>
      <p:ext uri="{BB962C8B-B14F-4D97-AF65-F5344CB8AC3E}">
        <p14:creationId xmlns:p14="http://schemas.microsoft.com/office/powerpoint/2010/main" val="695474335"/>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Flume</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285750" y="951534"/>
            <a:ext cx="8791575" cy="2893100"/>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The standard method to write a Spark </a:t>
            </a:r>
            <a:r>
              <a:rPr lang="en-US" sz="1400" dirty="0" err="1">
                <a:solidFill>
                  <a:schemeClr val="tx2"/>
                </a:solidFill>
                <a:latin typeface="+mn-lt"/>
              </a:rPr>
              <a:t>dataframe</a:t>
            </a:r>
            <a:r>
              <a:rPr lang="en-US" sz="1400" dirty="0">
                <a:solidFill>
                  <a:schemeClr val="tx2"/>
                </a:solidFill>
                <a:latin typeface="+mn-lt"/>
              </a:rPr>
              <a:t> to Hadoop is:  </a:t>
            </a:r>
            <a:r>
              <a:rPr lang="en-US" sz="1400" dirty="0" err="1">
                <a:solidFill>
                  <a:srgbClr val="92D050"/>
                </a:solidFill>
                <a:latin typeface="+mn-lt"/>
              </a:rPr>
              <a:t>df.write.json</a:t>
            </a:r>
            <a:r>
              <a:rPr lang="en-US" sz="1400" dirty="0">
                <a:solidFill>
                  <a:srgbClr val="92D050"/>
                </a:solidFill>
                <a:latin typeface="+mn-lt"/>
              </a:rPr>
              <a:t>('/tmp/</a:t>
            </a:r>
            <a:r>
              <a:rPr lang="en-US" sz="1400" dirty="0" err="1">
                <a:solidFill>
                  <a:srgbClr val="92D050"/>
                </a:solidFill>
                <a:latin typeface="+mn-lt"/>
              </a:rPr>
              <a:t>mydata</a:t>
            </a:r>
            <a:r>
              <a:rPr lang="en-US" sz="1400" dirty="0" smtClean="0">
                <a:solidFill>
                  <a:srgbClr val="92D050"/>
                </a:solidFill>
                <a:latin typeface="+mn-lt"/>
              </a:rPr>
              <a:t>')</a:t>
            </a:r>
            <a:endParaRPr lang="en-US" sz="1400" dirty="0" smtClean="0">
              <a:solidFill>
                <a:schemeClr val="tx2"/>
              </a:solidFill>
              <a:latin typeface="+mn-lt"/>
            </a:endParaRP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r>
              <a:rPr lang="en-US" sz="1400" dirty="0">
                <a:solidFill>
                  <a:schemeClr val="tx2"/>
                </a:solidFill>
              </a:rPr>
              <a:t>Unfortunately, this method, as well as all other standard methods in Spark, are unable to append to existing files so instead they create a new file for each partition of the underlying RDD. </a:t>
            </a:r>
            <a:endParaRPr lang="en-US" sz="1400" dirty="0" smtClean="0">
              <a:solidFill>
                <a:schemeClr val="tx2"/>
              </a:solidFill>
            </a:endParaRPr>
          </a:p>
          <a:p>
            <a:pPr>
              <a:spcBef>
                <a:spcPts val="0"/>
              </a:spcBef>
              <a:spcAft>
                <a:spcPts val="0"/>
              </a:spcAft>
              <a:buClr>
                <a:schemeClr val="bg1"/>
              </a:buClr>
            </a:pPr>
            <a:endParaRPr lang="en-US" sz="1400" b="1" dirty="0">
              <a:solidFill>
                <a:schemeClr val="tx2"/>
              </a:solidFill>
            </a:endParaRPr>
          </a:p>
          <a:p>
            <a:pPr>
              <a:spcBef>
                <a:spcPts val="0"/>
              </a:spcBef>
              <a:spcAft>
                <a:spcPts val="0"/>
              </a:spcAft>
              <a:buClr>
                <a:schemeClr val="bg1"/>
              </a:buClr>
            </a:pPr>
            <a:r>
              <a:rPr lang="en-US" sz="1400" b="1" dirty="0" smtClean="0">
                <a:solidFill>
                  <a:schemeClr val="tx2"/>
                </a:solidFill>
              </a:rPr>
              <a:t>Note:  </a:t>
            </a:r>
            <a:r>
              <a:rPr lang="en-US" sz="1400" dirty="0" smtClean="0">
                <a:solidFill>
                  <a:schemeClr val="tx2"/>
                </a:solidFill>
              </a:rPr>
              <a:t>You </a:t>
            </a:r>
            <a:r>
              <a:rPr lang="en-US" sz="1400" dirty="0">
                <a:solidFill>
                  <a:schemeClr val="tx2"/>
                </a:solidFill>
              </a:rPr>
              <a:t>can specify an "append" mode in the above function call, but it actually writes a new file into an existing directory instead of appending to existing files. This is a limitation of the underlying Hadoop library that Spark uses to write to Hadoop. So if we have 15 second batches and 4 Spark executors, we would end up with more than 23,000 files in just one day</a:t>
            </a:r>
            <a:r>
              <a:rPr lang="en-US" sz="1400" dirty="0" smtClean="0">
                <a:solidFill>
                  <a:schemeClr val="tx2"/>
                </a:solidFill>
              </a:rPr>
              <a:t>.</a:t>
            </a:r>
          </a:p>
          <a:p>
            <a:pPr>
              <a:spcBef>
                <a:spcPts val="0"/>
              </a:spcBef>
              <a:spcAft>
                <a:spcPts val="0"/>
              </a:spcAft>
              <a:buClr>
                <a:schemeClr val="bg1"/>
              </a:buClr>
            </a:pPr>
            <a:endParaRPr lang="en-US" sz="1400" b="1" dirty="0">
              <a:solidFill>
                <a:schemeClr val="tx2"/>
              </a:solidFill>
              <a:latin typeface="+mn-lt"/>
            </a:endParaRPr>
          </a:p>
          <a:p>
            <a:pPr>
              <a:spcBef>
                <a:spcPts val="0"/>
              </a:spcBef>
              <a:spcAft>
                <a:spcPts val="0"/>
              </a:spcAft>
              <a:buClr>
                <a:schemeClr val="bg1"/>
              </a:buClr>
            </a:pPr>
            <a:r>
              <a:rPr lang="en-US" sz="1400" b="1" dirty="0">
                <a:solidFill>
                  <a:schemeClr val="tx2"/>
                </a:solidFill>
                <a:latin typeface="+mn-lt"/>
              </a:rPr>
              <a:t>Flume can be used to avoid this problem very effectively. Flume can receive a stream of data from a variety of sources and write them to a Hadoop-compatible file system in an optimal way. We'll configure Flume so that it receives the enriched data from Kafka and writes them to ECS.</a:t>
            </a:r>
            <a:endParaRPr lang="en-US" sz="1400" b="1" dirty="0" smtClean="0">
              <a:solidFill>
                <a:schemeClr val="tx2"/>
              </a:solidFill>
              <a:latin typeface="+mn-lt"/>
            </a:endParaRPr>
          </a:p>
        </p:txBody>
      </p:sp>
    </p:spTree>
    <p:extLst>
      <p:ext uri="{BB962C8B-B14F-4D97-AF65-F5344CB8AC3E}">
        <p14:creationId xmlns:p14="http://schemas.microsoft.com/office/powerpoint/2010/main" val="1647650824"/>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45183"/>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b="1" dirty="0" smtClean="0">
                <a:solidFill>
                  <a:schemeClr val="tx2"/>
                </a:solidFill>
              </a:rPr>
              <a:t>Flume</a:t>
            </a:r>
            <a:r>
              <a:rPr lang="en-US" sz="1600" dirty="0">
                <a:solidFill>
                  <a:schemeClr val="tx2"/>
                </a:solidFill>
              </a:rPr>
              <a:t> </a:t>
            </a:r>
            <a:endParaRPr lang="en-US" sz="1600" kern="0" dirty="0">
              <a:solidFill>
                <a:schemeClr val="tx2"/>
              </a:solidFill>
              <a:latin typeface="Arial"/>
              <a:ea typeface="Calibri Light" charset="0"/>
              <a:cs typeface="Arial" panose="020B0604020202020204" pitchFamily="34" charset="0"/>
            </a:endParaRPr>
          </a:p>
        </p:txBody>
      </p:sp>
      <p:sp>
        <p:nvSpPr>
          <p:cNvPr id="2" name="TextBox 1"/>
          <p:cNvSpPr txBox="1"/>
          <p:nvPr/>
        </p:nvSpPr>
        <p:spPr>
          <a:xfrm>
            <a:off x="176211" y="951534"/>
            <a:ext cx="8791575" cy="954107"/>
          </a:xfrm>
          <a:prstGeom prst="rect">
            <a:avLst/>
          </a:prstGeom>
          <a:noFill/>
        </p:spPr>
        <p:txBody>
          <a:bodyPr wrap="square" rtlCol="0">
            <a:spAutoFit/>
          </a:bodyPr>
          <a:lstStyle/>
          <a:p>
            <a:pPr>
              <a:spcBef>
                <a:spcPts val="0"/>
              </a:spcBef>
              <a:spcAft>
                <a:spcPts val="0"/>
              </a:spcAft>
              <a:buClr>
                <a:schemeClr val="bg1"/>
              </a:buClr>
            </a:pPr>
            <a:r>
              <a:rPr lang="en-US" sz="1400" dirty="0">
                <a:solidFill>
                  <a:schemeClr val="tx2"/>
                </a:solidFill>
                <a:latin typeface="+mn-lt"/>
              </a:rPr>
              <a:t>Each Flume agent will write to only one file at a time. </a:t>
            </a:r>
            <a:r>
              <a:rPr lang="en-US" sz="1400" dirty="0" smtClean="0">
                <a:solidFill>
                  <a:schemeClr val="tx2"/>
                </a:solidFill>
                <a:latin typeface="+mn-lt"/>
              </a:rPr>
              <a:t> Flume </a:t>
            </a:r>
            <a:r>
              <a:rPr lang="en-US" sz="1400" dirty="0">
                <a:solidFill>
                  <a:schemeClr val="tx2"/>
                </a:solidFill>
                <a:latin typeface="+mn-lt"/>
              </a:rPr>
              <a:t>will flush the file every few seconds to ensure that the file system has the latest data. </a:t>
            </a:r>
            <a:r>
              <a:rPr lang="en-US" sz="1400" dirty="0" smtClean="0">
                <a:solidFill>
                  <a:schemeClr val="tx2"/>
                </a:solidFill>
                <a:latin typeface="+mn-lt"/>
              </a:rPr>
              <a:t> Any </a:t>
            </a:r>
            <a:r>
              <a:rPr lang="en-US" sz="1400" dirty="0">
                <a:solidFill>
                  <a:schemeClr val="tx2"/>
                </a:solidFill>
                <a:latin typeface="+mn-lt"/>
              </a:rPr>
              <a:t>readers of the data will see the latest data up the most recent flush. </a:t>
            </a:r>
            <a:r>
              <a:rPr lang="en-US" sz="1400" dirty="0" smtClean="0">
                <a:solidFill>
                  <a:schemeClr val="tx2"/>
                </a:solidFill>
                <a:latin typeface="+mn-lt"/>
              </a:rPr>
              <a:t> When </a:t>
            </a:r>
            <a:r>
              <a:rPr lang="en-US" sz="1400" dirty="0">
                <a:solidFill>
                  <a:schemeClr val="tx2"/>
                </a:solidFill>
                <a:latin typeface="+mn-lt"/>
              </a:rPr>
              <a:t>the file reaches an optimal size (we use 128 </a:t>
            </a:r>
            <a:r>
              <a:rPr lang="en-US" sz="1400" dirty="0" err="1">
                <a:solidFill>
                  <a:schemeClr val="tx2"/>
                </a:solidFill>
                <a:latin typeface="+mn-lt"/>
              </a:rPr>
              <a:t>MiB</a:t>
            </a:r>
            <a:r>
              <a:rPr lang="en-US" sz="1400" dirty="0">
                <a:solidFill>
                  <a:schemeClr val="tx2"/>
                </a:solidFill>
                <a:latin typeface="+mn-lt"/>
              </a:rPr>
              <a:t>), it will close the file and begin writing to a new file.</a:t>
            </a:r>
            <a:endParaRPr lang="en-US" sz="1400" b="1" dirty="0" smtClean="0">
              <a:solidFill>
                <a:schemeClr val="tx2"/>
              </a:solidFill>
              <a:latin typeface="+mn-lt"/>
            </a:endParaRPr>
          </a:p>
        </p:txBody>
      </p:sp>
      <p:sp>
        <p:nvSpPr>
          <p:cNvPr id="3" name="Rectangle 2"/>
          <p:cNvSpPr/>
          <p:nvPr/>
        </p:nvSpPr>
        <p:spPr>
          <a:xfrm>
            <a:off x="3707553" y="1886592"/>
            <a:ext cx="4972048" cy="3170099"/>
          </a:xfrm>
          <a:prstGeom prst="rect">
            <a:avLst/>
          </a:prstGeom>
        </p:spPr>
        <p:txBody>
          <a:bodyPr wrap="square">
            <a:spAutoFit/>
          </a:bodyPr>
          <a:lstStyle/>
          <a:p>
            <a:r>
              <a:rPr lang="en-US" sz="1000" dirty="0">
                <a:solidFill>
                  <a:srgbClr val="92D050"/>
                </a:solidFill>
                <a:latin typeface="Arial" panose="020B0604020202020204" pitchFamily="34" charset="0"/>
              </a:rPr>
              <a:t>flume1.sources = kafka-source-1</a:t>
            </a:r>
          </a:p>
          <a:p>
            <a:r>
              <a:rPr lang="en-US" sz="1000" dirty="0">
                <a:solidFill>
                  <a:srgbClr val="92D050"/>
                </a:solidFill>
                <a:latin typeface="Arial" panose="020B0604020202020204" pitchFamily="34" charset="0"/>
              </a:rPr>
              <a:t>flume1.channels = hdfs-channel-1</a:t>
            </a:r>
          </a:p>
          <a:p>
            <a:r>
              <a:rPr lang="en-US" sz="1000" dirty="0">
                <a:solidFill>
                  <a:srgbClr val="92D050"/>
                </a:solidFill>
                <a:latin typeface="Arial" panose="020B0604020202020204" pitchFamily="34" charset="0"/>
              </a:rPr>
              <a:t>flume1.sinks = hdfs-sink-1</a:t>
            </a:r>
          </a:p>
          <a:p>
            <a:r>
              <a:rPr lang="en-US" sz="1000" dirty="0" smtClean="0">
                <a:solidFill>
                  <a:srgbClr val="92D050"/>
                </a:solidFill>
                <a:latin typeface="Arial" panose="020B0604020202020204" pitchFamily="34" charset="0"/>
              </a:rPr>
              <a:t>flume1.sources.kafka-source-1.type </a:t>
            </a:r>
            <a:r>
              <a:rPr lang="en-US" sz="1000" dirty="0">
                <a:solidFill>
                  <a:srgbClr val="92D050"/>
                </a:solidFill>
                <a:latin typeface="Arial" panose="020B0604020202020204" pitchFamily="34" charset="0"/>
              </a:rPr>
              <a:t>= </a:t>
            </a:r>
            <a:r>
              <a:rPr lang="en-US" sz="1000" dirty="0" err="1">
                <a:solidFill>
                  <a:srgbClr val="92D050"/>
                </a:solidFill>
                <a:latin typeface="Arial" panose="020B0604020202020204" pitchFamily="34" charset="0"/>
              </a:rPr>
              <a:t>org.apache.flume.source.kafka.KafkaSource</a:t>
            </a:r>
            <a:endParaRPr lang="en-US" sz="1000" dirty="0">
              <a:solidFill>
                <a:srgbClr val="92D050"/>
              </a:solidFill>
              <a:latin typeface="Arial" panose="020B0604020202020204" pitchFamily="34" charset="0"/>
            </a:endParaRPr>
          </a:p>
          <a:p>
            <a:r>
              <a:rPr lang="en-US" sz="1000" dirty="0">
                <a:solidFill>
                  <a:srgbClr val="92D050"/>
                </a:solidFill>
                <a:latin typeface="Arial" panose="020B0604020202020204" pitchFamily="34" charset="0"/>
              </a:rPr>
              <a:t>flume1.sources.kafka-source-1.zookeeperConnect = zk.example.com:2181</a:t>
            </a:r>
          </a:p>
          <a:p>
            <a:r>
              <a:rPr lang="en-US" sz="1000" dirty="0">
                <a:solidFill>
                  <a:srgbClr val="92D050"/>
                </a:solidFill>
                <a:latin typeface="Arial" panose="020B0604020202020204" pitchFamily="34" charset="0"/>
              </a:rPr>
              <a:t>flume1.sources.kafka-source-1.topic = </a:t>
            </a:r>
            <a:r>
              <a:rPr lang="en-US" sz="1000" dirty="0" err="1">
                <a:solidFill>
                  <a:srgbClr val="92D050"/>
                </a:solidFill>
                <a:latin typeface="Arial" panose="020B0604020202020204" pitchFamily="34" charset="0"/>
              </a:rPr>
              <a:t>enriched_data</a:t>
            </a:r>
            <a:endParaRPr lang="en-US" sz="1000" dirty="0">
              <a:solidFill>
                <a:srgbClr val="92D050"/>
              </a:solidFill>
              <a:latin typeface="Arial" panose="020B0604020202020204" pitchFamily="34" charset="0"/>
            </a:endParaRPr>
          </a:p>
          <a:p>
            <a:r>
              <a:rPr lang="en-US" sz="1000" dirty="0">
                <a:solidFill>
                  <a:srgbClr val="92D050"/>
                </a:solidFill>
                <a:latin typeface="Arial" panose="020B0604020202020204" pitchFamily="34" charset="0"/>
              </a:rPr>
              <a:t>flume1.sources.kafka-source-1.batchSize = 100</a:t>
            </a:r>
          </a:p>
          <a:p>
            <a:r>
              <a:rPr lang="en-US" sz="1000" dirty="0">
                <a:solidFill>
                  <a:srgbClr val="92D050"/>
                </a:solidFill>
                <a:latin typeface="Arial" panose="020B0604020202020204" pitchFamily="34" charset="0"/>
              </a:rPr>
              <a:t>flume1.sources.kafka-source-1.channels = hdfs-channel-1</a:t>
            </a:r>
          </a:p>
          <a:p>
            <a:r>
              <a:rPr lang="en-US" sz="1000" dirty="0" smtClean="0">
                <a:solidFill>
                  <a:srgbClr val="92D050"/>
                </a:solidFill>
                <a:latin typeface="Arial" panose="020B0604020202020204" pitchFamily="34" charset="0"/>
              </a:rPr>
              <a:t>flume1.channels.hdfs-channel-1.type </a:t>
            </a:r>
            <a:r>
              <a:rPr lang="en-US" sz="1000" dirty="0">
                <a:solidFill>
                  <a:srgbClr val="92D050"/>
                </a:solidFill>
                <a:latin typeface="Arial" panose="020B0604020202020204" pitchFamily="34" charset="0"/>
              </a:rPr>
              <a:t>= file</a:t>
            </a:r>
          </a:p>
          <a:p>
            <a:r>
              <a:rPr lang="en-US" sz="1000" dirty="0" smtClean="0">
                <a:solidFill>
                  <a:srgbClr val="92D050"/>
                </a:solidFill>
                <a:latin typeface="Arial" panose="020B0604020202020204" pitchFamily="34" charset="0"/>
              </a:rPr>
              <a:t>flume1.sinks.hdfs-sink-1.channel </a:t>
            </a:r>
            <a:r>
              <a:rPr lang="en-US" sz="1000" dirty="0">
                <a:solidFill>
                  <a:srgbClr val="92D050"/>
                </a:solidFill>
                <a:latin typeface="Arial" panose="020B0604020202020204" pitchFamily="34" charset="0"/>
              </a:rPr>
              <a:t>= hdfs-channel-1</a:t>
            </a:r>
          </a:p>
          <a:p>
            <a:r>
              <a:rPr lang="en-US" sz="1000" dirty="0">
                <a:solidFill>
                  <a:srgbClr val="92D050"/>
                </a:solidFill>
                <a:latin typeface="Arial" panose="020B0604020202020204" pitchFamily="34" charset="0"/>
              </a:rPr>
              <a:t>flume1.sinks.hdfs-sink-1.type = hdfs</a:t>
            </a:r>
          </a:p>
          <a:p>
            <a:r>
              <a:rPr lang="en-US" sz="1000" dirty="0">
                <a:solidFill>
                  <a:srgbClr val="92D050"/>
                </a:solidFill>
                <a:latin typeface="Arial" panose="020B0604020202020204" pitchFamily="34" charset="0"/>
              </a:rPr>
              <a:t>flume1.sinks.hdfs-sink-1.hdfs.writeFormat = Text</a:t>
            </a:r>
          </a:p>
          <a:p>
            <a:r>
              <a:rPr lang="en-US" sz="1000" dirty="0">
                <a:solidFill>
                  <a:srgbClr val="92D050"/>
                </a:solidFill>
                <a:latin typeface="Arial" panose="020B0604020202020204" pitchFamily="34" charset="0"/>
              </a:rPr>
              <a:t>flume1.sinks.hdfs-sink-1.hdfs.fileType = DataStream</a:t>
            </a:r>
          </a:p>
          <a:p>
            <a:r>
              <a:rPr lang="en-US" sz="1000" dirty="0">
                <a:solidFill>
                  <a:srgbClr val="92D050"/>
                </a:solidFill>
                <a:latin typeface="Arial" panose="020B0604020202020204" pitchFamily="34" charset="0"/>
              </a:rPr>
              <a:t>flume1.sinks.hdfs-sink-1.hdfs.filePrefix = </a:t>
            </a:r>
            <a:r>
              <a:rPr lang="en-US" sz="1000" dirty="0" err="1">
                <a:solidFill>
                  <a:srgbClr val="92D050"/>
                </a:solidFill>
                <a:latin typeface="Arial" panose="020B0604020202020204" pitchFamily="34" charset="0"/>
              </a:rPr>
              <a:t>enriched_data</a:t>
            </a:r>
            <a:endParaRPr lang="en-US" sz="1000" dirty="0">
              <a:solidFill>
                <a:srgbClr val="92D050"/>
              </a:solidFill>
              <a:latin typeface="Arial" panose="020B0604020202020204" pitchFamily="34" charset="0"/>
            </a:endParaRPr>
          </a:p>
          <a:p>
            <a:r>
              <a:rPr lang="en-US" sz="1000" dirty="0">
                <a:solidFill>
                  <a:srgbClr val="92D050"/>
                </a:solidFill>
                <a:latin typeface="Arial" panose="020B0604020202020204" pitchFamily="34" charset="0"/>
              </a:rPr>
              <a:t>flume1.sinks.hdfs-sink-1.hdfs.useLocalTimeStamp = true</a:t>
            </a:r>
          </a:p>
          <a:p>
            <a:r>
              <a:rPr lang="en-US" sz="1000" dirty="0">
                <a:solidFill>
                  <a:srgbClr val="92D050"/>
                </a:solidFill>
                <a:latin typeface="Arial" panose="020B0604020202020204" pitchFamily="34" charset="0"/>
              </a:rPr>
              <a:t>flume1.sinks.hdfs-sink-1.hdfs.path = viprfs://repbucket1.ns1.site1/tmp/ecs_iot_demo2/enriched_data/%Y-%m-%d/site1</a:t>
            </a:r>
          </a:p>
          <a:p>
            <a:r>
              <a:rPr lang="en-US" sz="1000" dirty="0">
                <a:solidFill>
                  <a:srgbClr val="92D050"/>
                </a:solidFill>
                <a:latin typeface="Arial" panose="020B0604020202020204" pitchFamily="34" charset="0"/>
              </a:rPr>
              <a:t>flume1.sinks.hdfs-sink-1.hdfs.rollCount=0</a:t>
            </a:r>
          </a:p>
          <a:p>
            <a:r>
              <a:rPr lang="en-US" sz="1000" dirty="0">
                <a:solidFill>
                  <a:srgbClr val="92D050"/>
                </a:solidFill>
                <a:latin typeface="Arial" panose="020B0604020202020204" pitchFamily="34" charset="0"/>
              </a:rPr>
              <a:t>flume1.sinks.hdfs-sink-1.hdfs.rollInterval=0</a:t>
            </a:r>
          </a:p>
          <a:p>
            <a:r>
              <a:rPr lang="en-US" sz="1000" dirty="0">
                <a:solidFill>
                  <a:srgbClr val="92D050"/>
                </a:solidFill>
                <a:latin typeface="Arial" panose="020B0604020202020204" pitchFamily="34" charset="0"/>
              </a:rPr>
              <a:t>flume1.sinks.hdfs-sink-1.hdfs.rollSize=134217728</a:t>
            </a:r>
            <a:endParaRPr lang="en-US" sz="1000" b="0" i="0" dirty="0">
              <a:solidFill>
                <a:srgbClr val="92D050"/>
              </a:solidFill>
              <a:effectLst/>
              <a:latin typeface="Arial" panose="020B0604020202020204" pitchFamily="34" charset="0"/>
            </a:endParaRPr>
          </a:p>
        </p:txBody>
      </p:sp>
      <p:sp>
        <p:nvSpPr>
          <p:cNvPr id="4" name="TextBox 3"/>
          <p:cNvSpPr txBox="1"/>
          <p:nvPr/>
        </p:nvSpPr>
        <p:spPr>
          <a:xfrm>
            <a:off x="1590675" y="3019500"/>
            <a:ext cx="1400175" cy="307777"/>
          </a:xfrm>
          <a:prstGeom prst="rect">
            <a:avLst/>
          </a:prstGeom>
          <a:noFill/>
        </p:spPr>
        <p:txBody>
          <a:bodyPr wrap="square" rtlCol="0">
            <a:spAutoFit/>
          </a:bodyPr>
          <a:lstStyle/>
          <a:p>
            <a:pPr>
              <a:spcBef>
                <a:spcPts val="0"/>
              </a:spcBef>
              <a:spcAft>
                <a:spcPts val="0"/>
              </a:spcAft>
              <a:buClr>
                <a:schemeClr val="bg1"/>
              </a:buClr>
            </a:pPr>
            <a:r>
              <a:rPr lang="en-US" sz="1400" dirty="0" err="1">
                <a:solidFill>
                  <a:schemeClr val="tx2"/>
                </a:solidFill>
                <a:latin typeface="+mn-lt"/>
              </a:rPr>
              <a:t>f</a:t>
            </a:r>
            <a:r>
              <a:rPr lang="en-US" sz="1400" dirty="0" err="1" smtClean="0">
                <a:solidFill>
                  <a:schemeClr val="tx2"/>
                </a:solidFill>
                <a:latin typeface="+mn-lt"/>
              </a:rPr>
              <a:t>lume.conf</a:t>
            </a:r>
            <a:endParaRPr lang="en-US" sz="1400" dirty="0" smtClean="0">
              <a:solidFill>
                <a:schemeClr val="tx2"/>
              </a:solidFill>
              <a:latin typeface="+mn-lt"/>
            </a:endParaRPr>
          </a:p>
        </p:txBody>
      </p:sp>
    </p:spTree>
    <p:extLst>
      <p:ext uri="{BB962C8B-B14F-4D97-AF65-F5344CB8AC3E}">
        <p14:creationId xmlns:p14="http://schemas.microsoft.com/office/powerpoint/2010/main" val="4079089394"/>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Dashboards and Exploration</a:t>
            </a:r>
            <a:endParaRPr lang="en-US" kern="0" dirty="0">
              <a:solidFill>
                <a:srgbClr val="FFFFFF"/>
              </a:solidFill>
              <a:latin typeface="Arial"/>
              <a:ea typeface="Calibri Light"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 y="1193891"/>
            <a:ext cx="9144000" cy="3949609"/>
          </a:xfrm>
          <a:prstGeom prst="rect">
            <a:avLst/>
          </a:prstGeom>
        </p:spPr>
      </p:pic>
    </p:spTree>
    <p:extLst>
      <p:ext uri="{BB962C8B-B14F-4D97-AF65-F5344CB8AC3E}">
        <p14:creationId xmlns:p14="http://schemas.microsoft.com/office/powerpoint/2010/main" val="1484042885"/>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Dashboards and Exploration</a:t>
            </a:r>
            <a:endParaRPr lang="en-US" kern="0" dirty="0">
              <a:solidFill>
                <a:srgbClr val="FFFFFF"/>
              </a:solidFill>
              <a:latin typeface="Arial"/>
              <a:ea typeface="Calibri Light"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0" y="1257699"/>
            <a:ext cx="9144000" cy="3885801"/>
          </a:xfrm>
          <a:prstGeom prst="rect">
            <a:avLst/>
          </a:prstGeom>
        </p:spPr>
      </p:pic>
    </p:spTree>
    <p:extLst>
      <p:ext uri="{BB962C8B-B14F-4D97-AF65-F5344CB8AC3E}">
        <p14:creationId xmlns:p14="http://schemas.microsoft.com/office/powerpoint/2010/main" val="1821478493"/>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 name="TextBox 9"/>
          <p:cNvSpPr txBox="1"/>
          <p:nvPr/>
        </p:nvSpPr>
        <p:spPr>
          <a:xfrm>
            <a:off x="76198" y="0"/>
            <a:ext cx="3095625" cy="3956414"/>
          </a:xfrm>
          <a:prstGeom prst="rect">
            <a:avLst/>
          </a:prstGeom>
          <a:noFill/>
        </p:spPr>
        <p:txBody>
          <a:bodyPr wrap="square" lIns="0" tIns="0" rIns="0" bIns="0" rtlCol="0">
            <a:noAutofit/>
          </a:bodyPr>
          <a:lstStyle/>
          <a:p>
            <a:pPr>
              <a:lnSpc>
                <a:spcPct val="90000"/>
              </a:lnSpc>
              <a:spcBef>
                <a:spcPts val="600"/>
              </a:spcBef>
              <a:spcAft>
                <a:spcPts val="0"/>
              </a:spcAft>
              <a:buClr>
                <a:srgbClr val="007DB8"/>
              </a:buClr>
              <a:defRPr/>
            </a:pPr>
            <a:r>
              <a:rPr lang="en-US" sz="1600" dirty="0" smtClean="0">
                <a:solidFill>
                  <a:srgbClr val="FFFFFF"/>
                </a:solidFill>
                <a:effectLst>
                  <a:glow rad="63500">
                    <a:srgbClr val="007DB8">
                      <a:satMod val="175000"/>
                      <a:alpha val="40000"/>
                    </a:srgbClr>
                  </a:glow>
                  <a:outerShdw blurRad="254000" algn="ctr" rotWithShape="0">
                    <a:prstClr val="black"/>
                  </a:outerShdw>
                </a:effectLst>
                <a:latin typeface="Arial"/>
              </a:rPr>
              <a:t>M</a:t>
            </a:r>
            <a:r>
              <a:rPr lang="en-US" sz="1800" dirty="0" smtClean="0">
                <a:solidFill>
                  <a:srgbClr val="FFFFFF"/>
                </a:solidFill>
                <a:effectLst>
                  <a:glow rad="63500">
                    <a:srgbClr val="007DB8">
                      <a:satMod val="175000"/>
                      <a:alpha val="40000"/>
                    </a:srgbClr>
                  </a:glow>
                  <a:outerShdw blurRad="254000" algn="ctr" rotWithShape="0">
                    <a:prstClr val="black"/>
                  </a:outerShdw>
                </a:effectLst>
                <a:latin typeface="Arial"/>
              </a:rPr>
              <a:t>essages from “things” are sent to Kafka</a:t>
            </a:r>
          </a:p>
          <a:p>
            <a:pPr>
              <a:lnSpc>
                <a:spcPct val="90000"/>
              </a:lnSpc>
              <a:spcBef>
                <a:spcPts val="600"/>
              </a:spcBef>
              <a:spcAft>
                <a:spcPts val="0"/>
              </a:spcAft>
              <a:buClr>
                <a:srgbClr val="007DB8"/>
              </a:buClr>
              <a:defRPr/>
            </a:pP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A Spark Streaming job receives messages, enriches them, performs near real-time anomaly detection, and sends the enriched data to Kafka.</a:t>
            </a:r>
          </a:p>
          <a:p>
            <a:pPr>
              <a:lnSpc>
                <a:spcPct val="90000"/>
              </a:lnSpc>
              <a:spcBef>
                <a:spcPts val="600"/>
              </a:spcBef>
              <a:spcAft>
                <a:spcPts val="0"/>
              </a:spcAft>
              <a:buClr>
                <a:srgbClr val="007DB8"/>
              </a:buClr>
              <a:defRPr/>
            </a:pP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Flume persists the enriched data to an ECS bucket.</a:t>
            </a:r>
          </a:p>
          <a:p>
            <a:pPr>
              <a:lnSpc>
                <a:spcPct val="90000"/>
              </a:lnSpc>
              <a:spcBef>
                <a:spcPts val="600"/>
              </a:spcBef>
              <a:spcAft>
                <a:spcPts val="0"/>
              </a:spcAft>
              <a:buClr>
                <a:srgbClr val="007DB8"/>
              </a:buClr>
              <a:defRPr/>
            </a:pP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ECS </a:t>
            </a:r>
            <a:r>
              <a:rPr lang="en-US" sz="1800" dirty="0" smtClean="0">
                <a:solidFill>
                  <a:srgbClr val="FFFFFF"/>
                </a:solidFill>
                <a:effectLst>
                  <a:glow rad="63500">
                    <a:srgbClr val="007DB8">
                      <a:satMod val="175000"/>
                      <a:alpha val="40000"/>
                    </a:srgbClr>
                  </a:glow>
                  <a:outerShdw blurRad="254000" algn="ctr" rotWithShape="0">
                    <a:prstClr val="black"/>
                  </a:outerShdw>
                </a:effectLst>
                <a:latin typeface="Arial"/>
              </a:rPr>
              <a:t>replicates </a:t>
            </a: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the entire bucket to other sites</a:t>
            </a:r>
            <a:r>
              <a:rPr lang="en-US" sz="1800" dirty="0" smtClean="0">
                <a:solidFill>
                  <a:srgbClr val="FFFFFF"/>
                </a:solidFill>
                <a:effectLst>
                  <a:glow rad="63500">
                    <a:srgbClr val="007DB8">
                      <a:satMod val="175000"/>
                      <a:alpha val="40000"/>
                    </a:srgbClr>
                  </a:glow>
                  <a:outerShdw blurRad="254000" algn="ctr" rotWithShape="0">
                    <a:prstClr val="black"/>
                  </a:outerShdw>
                </a:effectLst>
                <a:latin typeface="Arial"/>
              </a:rPr>
              <a:t>.</a:t>
            </a:r>
          </a:p>
          <a:p>
            <a:pPr>
              <a:lnSpc>
                <a:spcPct val="90000"/>
              </a:lnSpc>
              <a:spcBef>
                <a:spcPts val="600"/>
              </a:spcBef>
              <a:spcAft>
                <a:spcPts val="0"/>
              </a:spcAft>
              <a:buClr>
                <a:srgbClr val="007DB8"/>
              </a:buClr>
              <a:defRPr/>
            </a:pP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Data scientists can explore and visualize the global dataset using Zeppelin.</a:t>
            </a:r>
          </a:p>
          <a:p>
            <a:pPr>
              <a:lnSpc>
                <a:spcPct val="90000"/>
              </a:lnSpc>
              <a:spcBef>
                <a:spcPts val="600"/>
              </a:spcBef>
              <a:spcAft>
                <a:spcPts val="0"/>
              </a:spcAft>
              <a:buClr>
                <a:srgbClr val="007DB8"/>
              </a:buClr>
              <a:defRPr/>
            </a:pPr>
            <a:r>
              <a:rPr lang="en-US" sz="1800" dirty="0">
                <a:solidFill>
                  <a:srgbClr val="FFFFFF"/>
                </a:solidFill>
                <a:effectLst>
                  <a:glow rad="63500">
                    <a:srgbClr val="007DB8">
                      <a:satMod val="175000"/>
                      <a:alpha val="40000"/>
                    </a:srgbClr>
                  </a:glow>
                  <a:outerShdw blurRad="254000" algn="ctr" rotWithShape="0">
                    <a:prstClr val="black"/>
                  </a:outerShdw>
                </a:effectLst>
                <a:latin typeface="Arial"/>
              </a:rPr>
              <a:t>A nightly Spark batch job executes on the entire global dataset stored on ECS to produce a machine learning model that detects anomalies.</a:t>
            </a:r>
          </a:p>
          <a:p>
            <a:pPr>
              <a:lnSpc>
                <a:spcPct val="90000"/>
              </a:lnSpc>
              <a:spcBef>
                <a:spcPts val="600"/>
              </a:spcBef>
              <a:spcAft>
                <a:spcPts val="0"/>
              </a:spcAft>
              <a:buClr>
                <a:srgbClr val="007DB8"/>
              </a:buClr>
              <a:defRPr/>
            </a:pPr>
            <a:endParaRPr lang="en-US" sz="1400" dirty="0" smtClean="0">
              <a:solidFill>
                <a:srgbClr val="FFFFFF"/>
              </a:solidFill>
              <a:effectLst>
                <a:glow rad="63500">
                  <a:srgbClr val="007DB8">
                    <a:satMod val="175000"/>
                    <a:alpha val="40000"/>
                  </a:srgbClr>
                </a:glow>
                <a:outerShdw blurRad="254000" algn="ctr" rotWithShape="0">
                  <a:prstClr val="black"/>
                </a:outerShdw>
              </a:effectLst>
              <a:latin typeface="Arial"/>
            </a:endParaRPr>
          </a:p>
          <a:p>
            <a:pPr>
              <a:lnSpc>
                <a:spcPct val="90000"/>
              </a:lnSpc>
              <a:spcBef>
                <a:spcPts val="600"/>
              </a:spcBef>
              <a:spcAft>
                <a:spcPts val="0"/>
              </a:spcAft>
              <a:buClr>
                <a:srgbClr val="007DB8"/>
              </a:buClr>
              <a:defRPr/>
            </a:pPr>
            <a:endParaRPr lang="en-US" sz="1400" dirty="0" smtClean="0">
              <a:solidFill>
                <a:srgbClr val="FFFFFF"/>
              </a:solidFill>
              <a:effectLst>
                <a:glow rad="63500">
                  <a:srgbClr val="007DB8">
                    <a:satMod val="175000"/>
                    <a:alpha val="40000"/>
                  </a:srgbClr>
                </a:glow>
                <a:outerShdw blurRad="254000" algn="ctr" rotWithShape="0">
                  <a:prstClr val="black"/>
                </a:outerShdw>
              </a:effectLst>
              <a:latin typeface="Arial"/>
            </a:endParaRPr>
          </a:p>
          <a:p>
            <a:pPr>
              <a:lnSpc>
                <a:spcPct val="90000"/>
              </a:lnSpc>
              <a:spcBef>
                <a:spcPts val="600"/>
              </a:spcBef>
              <a:spcAft>
                <a:spcPts val="0"/>
              </a:spcAft>
              <a:buClr>
                <a:srgbClr val="007DB8"/>
              </a:buClr>
              <a:defRPr/>
            </a:pPr>
            <a:endParaRPr lang="en-US" sz="1400" dirty="0" smtClean="0">
              <a:solidFill>
                <a:srgbClr val="FFFFFF"/>
              </a:solidFill>
              <a:effectLst>
                <a:glow rad="63500">
                  <a:srgbClr val="007DB8">
                    <a:satMod val="175000"/>
                    <a:alpha val="40000"/>
                  </a:srgbClr>
                </a:glow>
                <a:outerShdw blurRad="254000" algn="ctr" rotWithShape="0">
                  <a:prstClr val="black"/>
                </a:outerShdw>
              </a:effectLst>
              <a:latin typeface="Arial"/>
            </a:endParaRP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36359" y="4590822"/>
            <a:ext cx="2147581" cy="358629"/>
          </a:xfrm>
          <a:prstGeom prst="rect">
            <a:avLst/>
          </a:prstGeom>
        </p:spPr>
      </p:pic>
      <p:pic>
        <p:nvPicPr>
          <p:cNvPr id="3" name="Picture 2"/>
          <p:cNvPicPr>
            <a:picLocks noChangeAspect="1"/>
          </p:cNvPicPr>
          <p:nvPr/>
        </p:nvPicPr>
        <p:blipFill>
          <a:blip r:embed="rId5"/>
          <a:stretch>
            <a:fillRect/>
          </a:stretch>
        </p:blipFill>
        <p:spPr>
          <a:xfrm>
            <a:off x="3171824" y="0"/>
            <a:ext cx="5972175" cy="5143500"/>
          </a:xfrm>
          <a:prstGeom prst="rect">
            <a:avLst/>
          </a:prstGeom>
        </p:spPr>
      </p:pic>
    </p:spTree>
    <p:extLst>
      <p:ext uri="{BB962C8B-B14F-4D97-AF65-F5344CB8AC3E}">
        <p14:creationId xmlns:p14="http://schemas.microsoft.com/office/powerpoint/2010/main" val="107501464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fade">
                                      <p:cBhvr>
                                        <p:cTn id="42" dur="1000"/>
                                        <p:tgtEl>
                                          <p:spTgt spid="10">
                                            <p:txEl>
                                              <p:pRg st="5" end="5"/>
                                            </p:txEl>
                                          </p:spTgt>
                                        </p:tgtEl>
                                      </p:cBhvr>
                                    </p:animEffect>
                                    <p:anim calcmode="lin" valueType="num">
                                      <p:cBhvr>
                                        <p:cTn id="43"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Integration with Spark</a:t>
            </a:r>
            <a:endParaRPr lang="en-US" kern="0" dirty="0">
              <a:solidFill>
                <a:srgbClr val="FFFFFF"/>
              </a:solidFill>
              <a:latin typeface="Arial"/>
              <a:ea typeface="Calibri Light" charset="0"/>
              <a:cs typeface="Arial" panose="020B0604020202020204" pitchFamily="34" charset="0"/>
            </a:endParaRPr>
          </a:p>
        </p:txBody>
      </p:sp>
      <p:sp>
        <p:nvSpPr>
          <p:cNvPr id="2" name="Rectangle 1"/>
          <p:cNvSpPr/>
          <p:nvPr/>
        </p:nvSpPr>
        <p:spPr>
          <a:xfrm>
            <a:off x="161924" y="937647"/>
            <a:ext cx="8829676" cy="1015663"/>
          </a:xfrm>
          <a:prstGeom prst="rect">
            <a:avLst/>
          </a:prstGeom>
        </p:spPr>
        <p:txBody>
          <a:bodyPr wrap="square">
            <a:spAutoFit/>
          </a:bodyPr>
          <a:lstStyle/>
          <a:p>
            <a:r>
              <a:rPr lang="en-US" sz="2000" dirty="0">
                <a:solidFill>
                  <a:schemeClr val="tx2"/>
                </a:solidFill>
                <a:latin typeface="Arial" panose="020B0604020202020204" pitchFamily="34" charset="0"/>
              </a:rPr>
              <a:t>Zeppelin integrates directly with Spark and </a:t>
            </a:r>
            <a:r>
              <a:rPr lang="en-US" sz="2000" dirty="0" err="1">
                <a:solidFill>
                  <a:schemeClr val="tx2"/>
                </a:solidFill>
                <a:latin typeface="Arial" panose="020B0604020202020204" pitchFamily="34" charset="0"/>
              </a:rPr>
              <a:t>PySpark</a:t>
            </a:r>
            <a:r>
              <a:rPr lang="en-US" sz="2000" dirty="0">
                <a:solidFill>
                  <a:schemeClr val="tx2"/>
                </a:solidFill>
                <a:latin typeface="Arial" panose="020B0604020202020204" pitchFamily="34" charset="0"/>
              </a:rPr>
              <a:t> </a:t>
            </a:r>
            <a:r>
              <a:rPr lang="en-US" sz="2000" dirty="0" smtClean="0">
                <a:solidFill>
                  <a:schemeClr val="tx2"/>
                </a:solidFill>
                <a:latin typeface="Arial" panose="020B0604020202020204" pitchFamily="34" charset="0"/>
              </a:rPr>
              <a:t>can </a:t>
            </a:r>
            <a:r>
              <a:rPr lang="en-US" sz="2000" dirty="0">
                <a:solidFill>
                  <a:schemeClr val="tx2"/>
                </a:solidFill>
                <a:latin typeface="Arial" panose="020B0604020202020204" pitchFamily="34" charset="0"/>
              </a:rPr>
              <a:t>be used interactively. The following will load a sample of 1% of the enriched data on ECS and cache it in Spark for fast interactive querying.</a:t>
            </a:r>
            <a:endParaRPr lang="en-US" sz="2000" dirty="0">
              <a:solidFill>
                <a:schemeClr val="tx2"/>
              </a:solidFill>
            </a:endParaRPr>
          </a:p>
        </p:txBody>
      </p:sp>
      <p:pic>
        <p:nvPicPr>
          <p:cNvPr id="5" name="Picture 4"/>
          <p:cNvPicPr>
            <a:picLocks noChangeAspect="1"/>
          </p:cNvPicPr>
          <p:nvPr/>
        </p:nvPicPr>
        <p:blipFill>
          <a:blip r:embed="rId2"/>
          <a:stretch>
            <a:fillRect/>
          </a:stretch>
        </p:blipFill>
        <p:spPr>
          <a:xfrm>
            <a:off x="332954" y="2247899"/>
            <a:ext cx="8478099" cy="1009651"/>
          </a:xfrm>
          <a:prstGeom prst="rect">
            <a:avLst/>
          </a:prstGeom>
        </p:spPr>
      </p:pic>
    </p:spTree>
    <p:extLst>
      <p:ext uri="{BB962C8B-B14F-4D97-AF65-F5344CB8AC3E}">
        <p14:creationId xmlns:p14="http://schemas.microsoft.com/office/powerpoint/2010/main" val="4189526040"/>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Integration with Spark</a:t>
            </a:r>
            <a:endParaRPr lang="en-US" kern="0" dirty="0">
              <a:solidFill>
                <a:srgbClr val="FFFFFF"/>
              </a:solidFill>
              <a:latin typeface="Arial"/>
              <a:ea typeface="Calibri Light" charset="0"/>
              <a:cs typeface="Arial" panose="020B0604020202020204" pitchFamily="34" charset="0"/>
            </a:endParaRPr>
          </a:p>
        </p:txBody>
      </p:sp>
      <p:sp>
        <p:nvSpPr>
          <p:cNvPr id="3" name="Rectangle 2"/>
          <p:cNvSpPr/>
          <p:nvPr/>
        </p:nvSpPr>
        <p:spPr>
          <a:xfrm>
            <a:off x="128586" y="961936"/>
            <a:ext cx="8886825" cy="830997"/>
          </a:xfrm>
          <a:prstGeom prst="rect">
            <a:avLst/>
          </a:prstGeom>
        </p:spPr>
        <p:txBody>
          <a:bodyPr wrap="square">
            <a:spAutoFit/>
          </a:bodyPr>
          <a:lstStyle/>
          <a:p>
            <a:r>
              <a:rPr lang="en-US" dirty="0">
                <a:solidFill>
                  <a:schemeClr val="tx2"/>
                </a:solidFill>
                <a:latin typeface="Arial" panose="020B0604020202020204" pitchFamily="34" charset="0"/>
              </a:rPr>
              <a:t>I can also show some statistics for each of the numeric columns in the enriched data.</a:t>
            </a:r>
            <a:endParaRPr lang="en-US" dirty="0">
              <a:solidFill>
                <a:schemeClr val="tx2"/>
              </a:solidFill>
            </a:endParaRPr>
          </a:p>
        </p:txBody>
      </p:sp>
      <p:pic>
        <p:nvPicPr>
          <p:cNvPr id="4" name="Picture 3"/>
          <p:cNvPicPr>
            <a:picLocks noChangeAspect="1"/>
          </p:cNvPicPr>
          <p:nvPr/>
        </p:nvPicPr>
        <p:blipFill>
          <a:blip r:embed="rId2"/>
          <a:stretch>
            <a:fillRect/>
          </a:stretch>
        </p:blipFill>
        <p:spPr>
          <a:xfrm>
            <a:off x="-2" y="1999790"/>
            <a:ext cx="9144000" cy="2591259"/>
          </a:xfrm>
          <a:prstGeom prst="rect">
            <a:avLst/>
          </a:prstGeom>
        </p:spPr>
      </p:pic>
    </p:spTree>
    <p:extLst>
      <p:ext uri="{BB962C8B-B14F-4D97-AF65-F5344CB8AC3E}">
        <p14:creationId xmlns:p14="http://schemas.microsoft.com/office/powerpoint/2010/main" val="4041345283"/>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and SQL</a:t>
            </a:r>
            <a:endParaRPr lang="en-US" kern="0" dirty="0">
              <a:solidFill>
                <a:srgbClr val="FFFFFF"/>
              </a:solidFill>
              <a:latin typeface="Arial"/>
              <a:ea typeface="Calibri Light" charset="0"/>
              <a:cs typeface="Arial" panose="020B0604020202020204" pitchFamily="34" charset="0"/>
            </a:endParaRPr>
          </a:p>
        </p:txBody>
      </p:sp>
      <p:sp>
        <p:nvSpPr>
          <p:cNvPr id="3" name="Rectangle 2"/>
          <p:cNvSpPr/>
          <p:nvPr/>
        </p:nvSpPr>
        <p:spPr>
          <a:xfrm>
            <a:off x="128586" y="961936"/>
            <a:ext cx="8886825" cy="461665"/>
          </a:xfrm>
          <a:prstGeom prst="rect">
            <a:avLst/>
          </a:prstGeom>
        </p:spPr>
        <p:txBody>
          <a:bodyPr wrap="square">
            <a:spAutoFit/>
          </a:bodyPr>
          <a:lstStyle/>
          <a:p>
            <a:endParaRPr lang="en-US" dirty="0">
              <a:solidFill>
                <a:schemeClr val="tx2"/>
              </a:solidFill>
            </a:endParaRPr>
          </a:p>
        </p:txBody>
      </p:sp>
      <p:pic>
        <p:nvPicPr>
          <p:cNvPr id="5" name="Picture 4"/>
          <p:cNvPicPr>
            <a:picLocks noChangeAspect="1"/>
          </p:cNvPicPr>
          <p:nvPr/>
        </p:nvPicPr>
        <p:blipFill>
          <a:blip r:embed="rId2"/>
          <a:stretch>
            <a:fillRect/>
          </a:stretch>
        </p:blipFill>
        <p:spPr>
          <a:xfrm>
            <a:off x="0" y="1423601"/>
            <a:ext cx="9144000" cy="2890114"/>
          </a:xfrm>
          <a:prstGeom prst="rect">
            <a:avLst/>
          </a:prstGeom>
        </p:spPr>
      </p:pic>
    </p:spTree>
    <p:extLst>
      <p:ext uri="{BB962C8B-B14F-4D97-AF65-F5344CB8AC3E}">
        <p14:creationId xmlns:p14="http://schemas.microsoft.com/office/powerpoint/2010/main" val="3145241361"/>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and Interactive Machine Learning</a:t>
            </a:r>
            <a:endParaRPr lang="en-US" kern="0" dirty="0">
              <a:solidFill>
                <a:srgbClr val="FFFFFF"/>
              </a:solidFill>
              <a:latin typeface="Arial"/>
              <a:ea typeface="Calibri Light" charset="0"/>
              <a:cs typeface="Arial" panose="020B0604020202020204" pitchFamily="34" charset="0"/>
            </a:endParaRPr>
          </a:p>
        </p:txBody>
      </p:sp>
      <p:sp>
        <p:nvSpPr>
          <p:cNvPr id="3" name="Rectangle 2"/>
          <p:cNvSpPr/>
          <p:nvPr/>
        </p:nvSpPr>
        <p:spPr>
          <a:xfrm>
            <a:off x="128586" y="961936"/>
            <a:ext cx="8886825" cy="461665"/>
          </a:xfrm>
          <a:prstGeom prst="rect">
            <a:avLst/>
          </a:prstGeom>
        </p:spPr>
        <p:txBody>
          <a:bodyPr wrap="square">
            <a:spAutoFit/>
          </a:bodyPr>
          <a:lstStyle/>
          <a:p>
            <a:endParaRPr lang="en-US" dirty="0">
              <a:solidFill>
                <a:schemeClr val="tx2"/>
              </a:solidFill>
            </a:endParaRPr>
          </a:p>
        </p:txBody>
      </p:sp>
      <p:sp>
        <p:nvSpPr>
          <p:cNvPr id="2" name="TextBox 1"/>
          <p:cNvSpPr txBox="1"/>
          <p:nvPr/>
        </p:nvSpPr>
        <p:spPr>
          <a:xfrm>
            <a:off x="304800" y="918982"/>
            <a:ext cx="8305800" cy="1384995"/>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Zeppelin can </a:t>
            </a:r>
            <a:r>
              <a:rPr lang="en-US" sz="1400" dirty="0">
                <a:solidFill>
                  <a:schemeClr val="tx2"/>
                </a:solidFill>
                <a:latin typeface="+mn-lt"/>
              </a:rPr>
              <a:t>also be used to perform machine learning tasks interactively. Since it supports </a:t>
            </a:r>
            <a:r>
              <a:rPr lang="en-US" sz="1400" dirty="0" err="1">
                <a:solidFill>
                  <a:schemeClr val="tx2"/>
                </a:solidFill>
                <a:latin typeface="+mn-lt"/>
              </a:rPr>
              <a:t>PySpark</a:t>
            </a:r>
            <a:r>
              <a:rPr lang="en-US" sz="1400" dirty="0">
                <a:solidFill>
                  <a:schemeClr val="tx2"/>
                </a:solidFill>
                <a:latin typeface="+mn-lt"/>
              </a:rPr>
              <a:t>, the code we type into </a:t>
            </a:r>
            <a:r>
              <a:rPr lang="en-US" sz="1400" dirty="0" err="1">
                <a:solidFill>
                  <a:schemeClr val="tx2"/>
                </a:solidFill>
                <a:latin typeface="+mn-lt"/>
              </a:rPr>
              <a:t>PySpark</a:t>
            </a:r>
            <a:r>
              <a:rPr lang="en-US" sz="1400" dirty="0">
                <a:solidFill>
                  <a:schemeClr val="tx2"/>
                </a:solidFill>
                <a:latin typeface="+mn-lt"/>
              </a:rPr>
              <a:t> can be easily copied to our Spark Streaming or Spark batch job. We could even put the code into a common Python library (e.g. common_pyspark.py) that is imported by multiple applications</a:t>
            </a:r>
            <a:r>
              <a:rPr lang="en-US" sz="1400" dirty="0" smtClean="0">
                <a:solidFill>
                  <a:schemeClr val="tx2"/>
                </a:solidFill>
                <a:latin typeface="+mn-lt"/>
              </a:rPr>
              <a:t>.</a:t>
            </a:r>
          </a:p>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endParaRPr lang="en-US" sz="1400" dirty="0" smtClean="0">
              <a:solidFill>
                <a:schemeClr val="tx2"/>
              </a:solidFill>
              <a:latin typeface="+mn-lt"/>
            </a:endParaRPr>
          </a:p>
        </p:txBody>
      </p:sp>
      <p:pic>
        <p:nvPicPr>
          <p:cNvPr id="4" name="Picture 3"/>
          <p:cNvPicPr>
            <a:picLocks noChangeAspect="1"/>
          </p:cNvPicPr>
          <p:nvPr/>
        </p:nvPicPr>
        <p:blipFill>
          <a:blip r:embed="rId2"/>
          <a:stretch>
            <a:fillRect/>
          </a:stretch>
        </p:blipFill>
        <p:spPr>
          <a:xfrm>
            <a:off x="216693" y="1904018"/>
            <a:ext cx="4505325" cy="885825"/>
          </a:xfrm>
          <a:prstGeom prst="rect">
            <a:avLst/>
          </a:prstGeom>
        </p:spPr>
      </p:pic>
      <p:pic>
        <p:nvPicPr>
          <p:cNvPr id="7" name="Picture 6"/>
          <p:cNvPicPr>
            <a:picLocks noChangeAspect="1"/>
          </p:cNvPicPr>
          <p:nvPr/>
        </p:nvPicPr>
        <p:blipFill>
          <a:blip r:embed="rId3"/>
          <a:stretch>
            <a:fillRect/>
          </a:stretch>
        </p:blipFill>
        <p:spPr>
          <a:xfrm>
            <a:off x="4810125" y="1932593"/>
            <a:ext cx="4105275" cy="857250"/>
          </a:xfrm>
          <a:prstGeom prst="rect">
            <a:avLst/>
          </a:prstGeom>
        </p:spPr>
      </p:pic>
      <p:pic>
        <p:nvPicPr>
          <p:cNvPr id="8" name="Picture 7"/>
          <p:cNvPicPr>
            <a:picLocks noChangeAspect="1"/>
          </p:cNvPicPr>
          <p:nvPr/>
        </p:nvPicPr>
        <p:blipFill>
          <a:blip r:embed="rId4"/>
          <a:stretch>
            <a:fillRect/>
          </a:stretch>
        </p:blipFill>
        <p:spPr>
          <a:xfrm>
            <a:off x="216693" y="2919631"/>
            <a:ext cx="8698707" cy="2162175"/>
          </a:xfrm>
          <a:prstGeom prst="rect">
            <a:avLst/>
          </a:prstGeom>
        </p:spPr>
      </p:pic>
    </p:spTree>
    <p:extLst>
      <p:ext uri="{BB962C8B-B14F-4D97-AF65-F5344CB8AC3E}">
        <p14:creationId xmlns:p14="http://schemas.microsoft.com/office/powerpoint/2010/main" val="958974179"/>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kern="0" dirty="0" smtClean="0">
                <a:solidFill>
                  <a:srgbClr val="FFFFFF"/>
                </a:solidFill>
                <a:latin typeface="Arial"/>
                <a:ea typeface="Calibri Light" charset="0"/>
                <a:cs typeface="Arial" panose="020B0604020202020204" pitchFamily="34" charset="0"/>
              </a:rPr>
              <a:t>Zeppelin and Interactive Machine Learning</a:t>
            </a:r>
            <a:endParaRPr lang="en-US" kern="0" dirty="0">
              <a:solidFill>
                <a:srgbClr val="FFFFFF"/>
              </a:solidFill>
              <a:latin typeface="Arial"/>
              <a:ea typeface="Calibri Light" charset="0"/>
              <a:cs typeface="Arial" panose="020B0604020202020204" pitchFamily="34" charset="0"/>
            </a:endParaRPr>
          </a:p>
        </p:txBody>
      </p:sp>
      <p:sp>
        <p:nvSpPr>
          <p:cNvPr id="3" name="Rectangle 2"/>
          <p:cNvSpPr/>
          <p:nvPr/>
        </p:nvSpPr>
        <p:spPr>
          <a:xfrm>
            <a:off x="128586" y="961936"/>
            <a:ext cx="8886825" cy="461665"/>
          </a:xfrm>
          <a:prstGeom prst="rect">
            <a:avLst/>
          </a:prstGeom>
        </p:spPr>
        <p:txBody>
          <a:bodyPr wrap="square">
            <a:spAutoFit/>
          </a:bodyPr>
          <a:lstStyle/>
          <a:p>
            <a:endParaRPr lang="en-US" dirty="0">
              <a:solidFill>
                <a:schemeClr val="tx2"/>
              </a:solidFill>
            </a:endParaRPr>
          </a:p>
        </p:txBody>
      </p:sp>
      <p:sp>
        <p:nvSpPr>
          <p:cNvPr id="2" name="TextBox 1"/>
          <p:cNvSpPr txBox="1"/>
          <p:nvPr/>
        </p:nvSpPr>
        <p:spPr>
          <a:xfrm>
            <a:off x="304800" y="918982"/>
            <a:ext cx="8305800" cy="523220"/>
          </a:xfrm>
          <a:prstGeom prst="rect">
            <a:avLst/>
          </a:prstGeom>
          <a:noFill/>
        </p:spPr>
        <p:txBody>
          <a:bodyPr wrap="square" rtlCol="0">
            <a:spAutoFit/>
          </a:bodyPr>
          <a:lstStyle/>
          <a:p>
            <a:pPr>
              <a:spcBef>
                <a:spcPts val="0"/>
              </a:spcBef>
              <a:spcAft>
                <a:spcPts val="0"/>
              </a:spcAft>
              <a:buClr>
                <a:schemeClr val="bg1"/>
              </a:buClr>
            </a:pPr>
            <a:endParaRPr lang="en-US" sz="1400" dirty="0">
              <a:solidFill>
                <a:schemeClr val="tx2"/>
              </a:solidFill>
              <a:latin typeface="+mn-lt"/>
            </a:endParaRPr>
          </a:p>
          <a:p>
            <a:pPr>
              <a:spcBef>
                <a:spcPts val="0"/>
              </a:spcBef>
              <a:spcAft>
                <a:spcPts val="0"/>
              </a:spcAft>
              <a:buClr>
                <a:schemeClr val="bg1"/>
              </a:buClr>
            </a:pPr>
            <a:endParaRPr lang="en-US" sz="1400" dirty="0" smtClean="0">
              <a:solidFill>
                <a:schemeClr val="tx2"/>
              </a:solidFill>
              <a:latin typeface="+mn-lt"/>
            </a:endParaRPr>
          </a:p>
        </p:txBody>
      </p:sp>
      <p:pic>
        <p:nvPicPr>
          <p:cNvPr id="5" name="Picture 4"/>
          <p:cNvPicPr>
            <a:picLocks noChangeAspect="1"/>
          </p:cNvPicPr>
          <p:nvPr/>
        </p:nvPicPr>
        <p:blipFill>
          <a:blip r:embed="rId2"/>
          <a:stretch>
            <a:fillRect/>
          </a:stretch>
        </p:blipFill>
        <p:spPr>
          <a:xfrm>
            <a:off x="1447800" y="1072797"/>
            <a:ext cx="6019800" cy="1323975"/>
          </a:xfrm>
          <a:prstGeom prst="rect">
            <a:avLst/>
          </a:prstGeom>
        </p:spPr>
      </p:pic>
      <p:pic>
        <p:nvPicPr>
          <p:cNvPr id="9" name="Picture 8"/>
          <p:cNvPicPr>
            <a:picLocks noChangeAspect="1"/>
          </p:cNvPicPr>
          <p:nvPr/>
        </p:nvPicPr>
        <p:blipFill>
          <a:blip r:embed="rId3"/>
          <a:stretch>
            <a:fillRect/>
          </a:stretch>
        </p:blipFill>
        <p:spPr>
          <a:xfrm>
            <a:off x="42862" y="2571749"/>
            <a:ext cx="9058275" cy="2447925"/>
          </a:xfrm>
          <a:prstGeom prst="rect">
            <a:avLst/>
          </a:prstGeom>
        </p:spPr>
      </p:pic>
    </p:spTree>
    <p:extLst>
      <p:ext uri="{BB962C8B-B14F-4D97-AF65-F5344CB8AC3E}">
        <p14:creationId xmlns:p14="http://schemas.microsoft.com/office/powerpoint/2010/main" val="2757017120"/>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586" y="961936"/>
            <a:ext cx="8886825" cy="461665"/>
          </a:xfrm>
          <a:prstGeom prst="rect">
            <a:avLst/>
          </a:prstGeom>
        </p:spPr>
        <p:txBody>
          <a:bodyPr wrap="square">
            <a:spAutoFit/>
          </a:bodyPr>
          <a:lstStyle/>
          <a:p>
            <a:endParaRPr lang="en-US" dirty="0">
              <a:solidFill>
                <a:schemeClr val="tx2"/>
              </a:solidFill>
            </a:endParaRPr>
          </a:p>
        </p:txBody>
      </p:sp>
      <p:sp>
        <p:nvSpPr>
          <p:cNvPr id="2" name="Rectangle 1"/>
          <p:cNvSpPr/>
          <p:nvPr/>
        </p:nvSpPr>
        <p:spPr>
          <a:xfrm>
            <a:off x="1747836" y="578865"/>
            <a:ext cx="7015161" cy="3970318"/>
          </a:xfrm>
          <a:prstGeom prst="rect">
            <a:avLst/>
          </a:prstGeom>
        </p:spPr>
        <p:txBody>
          <a:bodyPr wrap="square">
            <a:spAutoFit/>
          </a:bodyPr>
          <a:lstStyle/>
          <a:p>
            <a:r>
              <a:rPr lang="en-US" sz="1800" dirty="0" smtClean="0">
                <a:solidFill>
                  <a:schemeClr val="tx2"/>
                </a:solidFill>
                <a:latin typeface="Arial" panose="020B0604020202020204" pitchFamily="34" charset="0"/>
              </a:rPr>
              <a:t>ECS made it easy to go "global</a:t>
            </a:r>
            <a:r>
              <a:rPr lang="en-US" sz="1800" dirty="0">
                <a:solidFill>
                  <a:schemeClr val="tx2"/>
                </a:solidFill>
                <a:latin typeface="Arial" panose="020B0604020202020204" pitchFamily="34" charset="0"/>
              </a:rPr>
              <a:t>." </a:t>
            </a:r>
            <a:endParaRPr lang="en-US" sz="1800" dirty="0" smtClean="0">
              <a:solidFill>
                <a:schemeClr val="tx2"/>
              </a:solidFill>
              <a:latin typeface="Arial" panose="020B0604020202020204" pitchFamily="34" charset="0"/>
            </a:endParaRPr>
          </a:p>
          <a:p>
            <a:endParaRPr lang="en-US" sz="1800" dirty="0">
              <a:solidFill>
                <a:schemeClr val="tx2"/>
              </a:solidFill>
              <a:latin typeface="Arial" panose="020B0604020202020204" pitchFamily="34" charset="0"/>
            </a:endParaRPr>
          </a:p>
          <a:p>
            <a:r>
              <a:rPr lang="en-US" sz="1800" dirty="0" smtClean="0">
                <a:solidFill>
                  <a:schemeClr val="tx2"/>
                </a:solidFill>
                <a:latin typeface="Arial" panose="020B0604020202020204" pitchFamily="34" charset="0"/>
              </a:rPr>
              <a:t>There </a:t>
            </a:r>
            <a:r>
              <a:rPr lang="en-US" sz="1800" dirty="0">
                <a:solidFill>
                  <a:schemeClr val="tx2"/>
                </a:solidFill>
                <a:latin typeface="Arial" panose="020B0604020202020204" pitchFamily="34" charset="0"/>
              </a:rPr>
              <a:t>was no need to develop scripts and processes around using </a:t>
            </a:r>
            <a:r>
              <a:rPr lang="en-US" sz="1800" dirty="0" err="1">
                <a:solidFill>
                  <a:schemeClr val="tx2"/>
                </a:solidFill>
                <a:latin typeface="Arial" panose="020B0604020202020204" pitchFamily="34" charset="0"/>
              </a:rPr>
              <a:t>DistCp</a:t>
            </a:r>
            <a:r>
              <a:rPr lang="en-US" sz="1800" dirty="0">
                <a:solidFill>
                  <a:schemeClr val="tx2"/>
                </a:solidFill>
                <a:latin typeface="Arial" panose="020B0604020202020204" pitchFamily="34" charset="0"/>
              </a:rPr>
              <a:t> to copy files from one data center to another (and back). </a:t>
            </a:r>
            <a:endParaRPr lang="en-US" sz="1800" dirty="0" smtClean="0">
              <a:solidFill>
                <a:schemeClr val="tx2"/>
              </a:solidFill>
              <a:latin typeface="Arial" panose="020B0604020202020204" pitchFamily="34" charset="0"/>
            </a:endParaRPr>
          </a:p>
          <a:p>
            <a:endParaRPr lang="en-US" sz="1800" dirty="0">
              <a:solidFill>
                <a:schemeClr val="tx2"/>
              </a:solidFill>
              <a:latin typeface="Arial" panose="020B0604020202020204" pitchFamily="34" charset="0"/>
            </a:endParaRPr>
          </a:p>
          <a:p>
            <a:r>
              <a:rPr lang="en-US" sz="1800" dirty="0" smtClean="0">
                <a:solidFill>
                  <a:schemeClr val="tx2"/>
                </a:solidFill>
                <a:latin typeface="Arial" panose="020B0604020202020204" pitchFamily="34" charset="0"/>
              </a:rPr>
              <a:t>We </a:t>
            </a:r>
            <a:r>
              <a:rPr lang="en-US" sz="1800" dirty="0">
                <a:solidFill>
                  <a:schemeClr val="tx2"/>
                </a:solidFill>
                <a:latin typeface="Arial" panose="020B0604020202020204" pitchFamily="34" charset="0"/>
              </a:rPr>
              <a:t>didn't need to worry about caching data locally or the harder problem of cache invalidation. </a:t>
            </a:r>
            <a:endParaRPr lang="en-US" sz="1800" dirty="0" smtClean="0">
              <a:solidFill>
                <a:schemeClr val="tx2"/>
              </a:solidFill>
              <a:latin typeface="Arial" panose="020B0604020202020204" pitchFamily="34" charset="0"/>
            </a:endParaRPr>
          </a:p>
          <a:p>
            <a:endParaRPr lang="en-US" sz="1800" dirty="0">
              <a:solidFill>
                <a:schemeClr val="tx2"/>
              </a:solidFill>
              <a:latin typeface="Arial" panose="020B0604020202020204" pitchFamily="34" charset="0"/>
            </a:endParaRPr>
          </a:p>
          <a:p>
            <a:r>
              <a:rPr lang="en-US" sz="1800" dirty="0" smtClean="0">
                <a:solidFill>
                  <a:schemeClr val="tx2"/>
                </a:solidFill>
                <a:latin typeface="Arial" panose="020B0604020202020204" pitchFamily="34" charset="0"/>
              </a:rPr>
              <a:t>We </a:t>
            </a:r>
            <a:r>
              <a:rPr lang="en-US" sz="1800" dirty="0">
                <a:solidFill>
                  <a:schemeClr val="tx2"/>
                </a:solidFill>
                <a:latin typeface="Arial" panose="020B0604020202020204" pitchFamily="34" charset="0"/>
              </a:rPr>
              <a:t>didn't need </a:t>
            </a:r>
            <a:r>
              <a:rPr lang="en-US" sz="1800" dirty="0" smtClean="0">
                <a:solidFill>
                  <a:schemeClr val="tx2"/>
                </a:solidFill>
                <a:latin typeface="Arial" panose="020B0604020202020204" pitchFamily="34" charset="0"/>
              </a:rPr>
              <a:t>complex </a:t>
            </a:r>
            <a:r>
              <a:rPr lang="en-US" sz="1800" dirty="0">
                <a:solidFill>
                  <a:schemeClr val="tx2"/>
                </a:solidFill>
                <a:latin typeface="Arial" panose="020B0604020202020204" pitchFamily="34" charset="0"/>
              </a:rPr>
              <a:t>disaster recovery / high availability </a:t>
            </a:r>
            <a:r>
              <a:rPr lang="en-US" sz="1800" dirty="0" smtClean="0">
                <a:solidFill>
                  <a:schemeClr val="tx2"/>
                </a:solidFill>
                <a:latin typeface="Arial" panose="020B0604020202020204" pitchFamily="34" charset="0"/>
              </a:rPr>
              <a:t>processes (as </a:t>
            </a:r>
            <a:r>
              <a:rPr lang="en-US" sz="1800" dirty="0">
                <a:solidFill>
                  <a:schemeClr val="tx2"/>
                </a:solidFill>
                <a:latin typeface="Arial" panose="020B0604020202020204" pitchFamily="34" charset="0"/>
              </a:rPr>
              <a:t>far as the data storage is </a:t>
            </a:r>
            <a:r>
              <a:rPr lang="en-US" sz="1800" dirty="0" smtClean="0">
                <a:solidFill>
                  <a:schemeClr val="tx2"/>
                </a:solidFill>
                <a:latin typeface="Arial" panose="020B0604020202020204" pitchFamily="34" charset="0"/>
              </a:rPr>
              <a:t>concerned). </a:t>
            </a:r>
          </a:p>
          <a:p>
            <a:r>
              <a:rPr lang="en-US" sz="1800" dirty="0">
                <a:solidFill>
                  <a:schemeClr val="tx2"/>
                </a:solidFill>
                <a:latin typeface="Arial" panose="020B0604020202020204" pitchFamily="34" charset="0"/>
              </a:rPr>
              <a:t> </a:t>
            </a:r>
          </a:p>
          <a:p>
            <a:r>
              <a:rPr lang="en-US" sz="1800" dirty="0">
                <a:solidFill>
                  <a:schemeClr val="tx2"/>
                </a:solidFill>
                <a:latin typeface="Arial" panose="020B0604020202020204" pitchFamily="34" charset="0"/>
              </a:rPr>
              <a:t>Although this </a:t>
            </a:r>
            <a:r>
              <a:rPr lang="en-US" sz="1800" dirty="0" smtClean="0">
                <a:solidFill>
                  <a:schemeClr val="tx2"/>
                </a:solidFill>
                <a:latin typeface="Arial" panose="020B0604020202020204" pitchFamily="34" charset="0"/>
              </a:rPr>
              <a:t>presentation is </a:t>
            </a:r>
            <a:r>
              <a:rPr lang="en-US" sz="1800" dirty="0">
                <a:solidFill>
                  <a:schemeClr val="tx2"/>
                </a:solidFill>
                <a:latin typeface="Arial" panose="020B0604020202020204" pitchFamily="34" charset="0"/>
              </a:rPr>
              <a:t>focused on anomaly detection, most of this architecture is general purpose and can be used for a wide variety of machine learning and other global Big Data use cases.</a:t>
            </a:r>
            <a:endParaRPr lang="en-US" sz="1800" b="0" i="0" dirty="0">
              <a:solidFill>
                <a:schemeClr val="tx2"/>
              </a:solidFill>
              <a:effectLst/>
              <a:latin typeface="Arial" panose="020B0604020202020204" pitchFamily="34" charset="0"/>
            </a:endParaRPr>
          </a:p>
        </p:txBody>
      </p:sp>
      <p:pic>
        <p:nvPicPr>
          <p:cNvPr id="1026" name="Picture 2" descr="Image result for key takeawa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615"/>
            <a:ext cx="161925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9429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1000"/>
                                        <p:tgtEl>
                                          <p:spTgt spid="2">
                                            <p:txEl>
                                              <p:pRg st="8" end="8"/>
                                            </p:txEl>
                                          </p:spTgt>
                                        </p:tgtEl>
                                      </p:cBhvr>
                                    </p:animEffect>
                                    <p:anim calcmode="lin" valueType="num">
                                      <p:cBhvr>
                                        <p:cTn id="36"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0487923"/>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0" name="TextBox 9"/>
          <p:cNvSpPr txBox="1"/>
          <p:nvPr/>
        </p:nvSpPr>
        <p:spPr>
          <a:xfrm>
            <a:off x="190499" y="257175"/>
            <a:ext cx="8693441" cy="3476625"/>
          </a:xfrm>
          <a:prstGeom prst="rect">
            <a:avLst/>
          </a:prstGeom>
          <a:noFill/>
        </p:spPr>
        <p:txBody>
          <a:bodyPr wrap="square" lIns="0" tIns="0" rIns="0" bIns="0" rtlCol="0">
            <a:noAutofit/>
          </a:bodyPr>
          <a:lstStyle/>
          <a:p>
            <a:pPr algn="just">
              <a:lnSpc>
                <a:spcPct val="90000"/>
              </a:lnSpc>
              <a:spcBef>
                <a:spcPts val="600"/>
              </a:spcBef>
              <a:spcAft>
                <a:spcPts val="0"/>
              </a:spcAft>
              <a:buClr>
                <a:srgbClr val="007DB8"/>
              </a:buClr>
              <a:defRPr/>
            </a:pPr>
            <a:r>
              <a:rPr lang="en-US" sz="2800" b="1" u="sng" dirty="0" smtClean="0">
                <a:solidFill>
                  <a:srgbClr val="FFFFFF"/>
                </a:solidFill>
                <a:effectLst>
                  <a:glow rad="63500">
                    <a:srgbClr val="007DB8">
                      <a:satMod val="175000"/>
                      <a:alpha val="40000"/>
                    </a:srgbClr>
                  </a:glow>
                  <a:outerShdw blurRad="254000" algn="ctr" rotWithShape="0">
                    <a:prstClr val="black"/>
                  </a:outerShdw>
                </a:effectLst>
                <a:latin typeface="Arial"/>
              </a:rPr>
              <a:t>Apache Kafka</a:t>
            </a:r>
          </a:p>
          <a:p>
            <a:pPr algn="just">
              <a:lnSpc>
                <a:spcPct val="90000"/>
              </a:lnSpc>
              <a:spcBef>
                <a:spcPts val="600"/>
              </a:spcBef>
              <a:spcAft>
                <a:spcPts val="0"/>
              </a:spcAft>
              <a:buClr>
                <a:srgbClr val="007DB8"/>
              </a:buClr>
              <a:defRPr/>
            </a:pPr>
            <a:endParaRPr lang="en-US" sz="2800" b="1" u="sng" dirty="0">
              <a:solidFill>
                <a:srgbClr val="FFFFFF"/>
              </a:solidFill>
              <a:effectLst>
                <a:glow rad="63500">
                  <a:srgbClr val="007DB8">
                    <a:satMod val="175000"/>
                    <a:alpha val="40000"/>
                  </a:srgbClr>
                </a:glow>
                <a:outerShdw blurRad="254000" algn="ctr" rotWithShape="0">
                  <a:prstClr val="black"/>
                </a:outerShdw>
              </a:effectLst>
              <a:latin typeface="Arial"/>
            </a:endParaRPr>
          </a:p>
          <a:p>
            <a:pPr algn="just">
              <a:lnSpc>
                <a:spcPct val="90000"/>
              </a:lnSpc>
              <a:spcBef>
                <a:spcPts val="600"/>
              </a:spcBef>
              <a:spcAft>
                <a:spcPts val="0"/>
              </a:spcAft>
              <a:buClr>
                <a:srgbClr val="007DB8"/>
              </a:buClr>
              <a:defRPr/>
            </a:pPr>
            <a:r>
              <a:rPr lang="en-US" sz="2800" dirty="0" smtClean="0">
                <a:solidFill>
                  <a:srgbClr val="FFFFFF"/>
                </a:solidFill>
                <a:effectLst>
                  <a:glow rad="63500">
                    <a:srgbClr val="007DB8">
                      <a:satMod val="175000"/>
                      <a:alpha val="40000"/>
                    </a:srgbClr>
                  </a:glow>
                  <a:outerShdw blurRad="254000" algn="ctr" rotWithShape="0">
                    <a:prstClr val="black"/>
                  </a:outerShdw>
                </a:effectLst>
                <a:latin typeface="Arial"/>
              </a:rPr>
              <a:t>In short, Kafka provides a distributed and reliable message bus.  </a:t>
            </a:r>
          </a:p>
          <a:p>
            <a:pPr algn="just">
              <a:lnSpc>
                <a:spcPct val="90000"/>
              </a:lnSpc>
              <a:spcBef>
                <a:spcPts val="600"/>
              </a:spcBef>
              <a:spcAft>
                <a:spcPts val="0"/>
              </a:spcAft>
              <a:buClr>
                <a:srgbClr val="007DB8"/>
              </a:buClr>
              <a:defRPr/>
            </a:pPr>
            <a:endParaRPr lang="en-US" sz="2800" dirty="0">
              <a:solidFill>
                <a:srgbClr val="FFFFFF"/>
              </a:solidFill>
              <a:effectLst>
                <a:glow rad="63500">
                  <a:srgbClr val="007DB8">
                    <a:satMod val="175000"/>
                    <a:alpha val="40000"/>
                  </a:srgbClr>
                </a:glow>
                <a:outerShdw blurRad="254000" algn="ctr" rotWithShape="0">
                  <a:prstClr val="black"/>
                </a:outerShdw>
              </a:effectLst>
              <a:latin typeface="Arial"/>
            </a:endParaRPr>
          </a:p>
          <a:p>
            <a:pPr algn="just">
              <a:lnSpc>
                <a:spcPct val="90000"/>
              </a:lnSpc>
              <a:spcBef>
                <a:spcPts val="600"/>
              </a:spcBef>
              <a:spcAft>
                <a:spcPts val="0"/>
              </a:spcAft>
              <a:buClr>
                <a:srgbClr val="007DB8"/>
              </a:buClr>
              <a:defRPr/>
            </a:pPr>
            <a:r>
              <a:rPr lang="en-US" sz="2800" dirty="0" smtClean="0">
                <a:solidFill>
                  <a:srgbClr val="FFFFFF"/>
                </a:solidFill>
                <a:effectLst>
                  <a:glow rad="63500">
                    <a:srgbClr val="007DB8">
                      <a:satMod val="175000"/>
                      <a:alpha val="40000"/>
                    </a:srgbClr>
                  </a:glow>
                  <a:outerShdw blurRad="254000" algn="ctr" rotWithShape="0">
                    <a:prstClr val="black"/>
                  </a:outerShdw>
                </a:effectLst>
                <a:latin typeface="Arial"/>
              </a:rPr>
              <a:t>Each Data Center has its own Kafka cluster to ensure functionality in the event of communication failure between data centers.</a:t>
            </a:r>
            <a:endParaRPr lang="en-US" sz="2800" dirty="0" smtClean="0">
              <a:solidFill>
                <a:srgbClr val="FFFFFF"/>
              </a:solidFill>
              <a:effectLst>
                <a:glow rad="63500">
                  <a:srgbClr val="007DB8">
                    <a:satMod val="175000"/>
                    <a:alpha val="40000"/>
                  </a:srgbClr>
                </a:glow>
                <a:outerShdw blurRad="254000" algn="ctr" rotWithShape="0">
                  <a:prstClr val="black"/>
                </a:outerShdw>
              </a:effectLst>
              <a:latin typeface="Arial"/>
            </a:endParaRPr>
          </a:p>
        </p:txBody>
      </p:sp>
      <p:pic>
        <p:nvPicPr>
          <p:cNvPr id="2" name="Picture 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36359" y="4590822"/>
            <a:ext cx="2147581" cy="358629"/>
          </a:xfrm>
          <a:prstGeom prst="rect">
            <a:avLst/>
          </a:prstGeom>
        </p:spPr>
      </p:pic>
      <p:pic>
        <p:nvPicPr>
          <p:cNvPr id="4" name="Picture 3"/>
          <p:cNvPicPr>
            <a:picLocks noChangeAspect="1"/>
          </p:cNvPicPr>
          <p:nvPr/>
        </p:nvPicPr>
        <p:blipFill>
          <a:blip r:embed="rId5"/>
          <a:stretch>
            <a:fillRect/>
          </a:stretch>
        </p:blipFill>
        <p:spPr>
          <a:xfrm>
            <a:off x="6562725" y="257175"/>
            <a:ext cx="1420587" cy="828676"/>
          </a:xfrm>
          <a:prstGeom prst="rect">
            <a:avLst/>
          </a:prstGeom>
        </p:spPr>
      </p:pic>
      <p:sp>
        <p:nvSpPr>
          <p:cNvPr id="6" name="TextBox 5"/>
          <p:cNvSpPr txBox="1"/>
          <p:nvPr/>
        </p:nvSpPr>
        <p:spPr>
          <a:xfrm>
            <a:off x="142524" y="3843968"/>
            <a:ext cx="8858951" cy="1169551"/>
          </a:xfrm>
          <a:prstGeom prst="rect">
            <a:avLst/>
          </a:prstGeom>
          <a:noFill/>
        </p:spPr>
        <p:txBody>
          <a:bodyPr wrap="square" rtlCol="0">
            <a:spAutoFit/>
          </a:bodyPr>
          <a:lstStyle/>
          <a:p>
            <a:pPr>
              <a:spcBef>
                <a:spcPts val="0"/>
              </a:spcBef>
              <a:spcAft>
                <a:spcPts val="0"/>
              </a:spcAft>
              <a:buClr>
                <a:schemeClr val="bg1"/>
              </a:buClr>
            </a:pPr>
            <a:r>
              <a:rPr lang="en-US" sz="1400" dirty="0" smtClean="0">
                <a:solidFill>
                  <a:schemeClr val="bg2"/>
                </a:solidFill>
                <a:latin typeface="+mn-lt"/>
              </a:rPr>
              <a:t>Kafka will replicate messages among its nodes to ensure they are protected from hardware or other failures.</a:t>
            </a:r>
          </a:p>
          <a:p>
            <a:pPr>
              <a:spcBef>
                <a:spcPts val="0"/>
              </a:spcBef>
              <a:spcAft>
                <a:spcPts val="0"/>
              </a:spcAft>
              <a:buClr>
                <a:schemeClr val="bg1"/>
              </a:buClr>
            </a:pPr>
            <a:endParaRPr lang="en-US" sz="1400" dirty="0" smtClean="0">
              <a:solidFill>
                <a:schemeClr val="bg2"/>
              </a:solidFill>
              <a:latin typeface="+mn-lt"/>
            </a:endParaRPr>
          </a:p>
          <a:p>
            <a:pPr>
              <a:spcBef>
                <a:spcPts val="0"/>
              </a:spcBef>
              <a:spcAft>
                <a:spcPts val="0"/>
              </a:spcAft>
              <a:buClr>
                <a:schemeClr val="bg1"/>
              </a:buClr>
            </a:pPr>
            <a:r>
              <a:rPr lang="en-US" sz="1400" dirty="0" smtClean="0">
                <a:solidFill>
                  <a:schemeClr val="bg2"/>
                </a:solidFill>
                <a:latin typeface="+mn-lt"/>
              </a:rPr>
              <a:t>See what Dell EMC is doing in </a:t>
            </a:r>
            <a:r>
              <a:rPr lang="en-US" sz="1400" dirty="0">
                <a:solidFill>
                  <a:schemeClr val="bg2"/>
                </a:solidFill>
                <a:latin typeface="+mn-lt"/>
              </a:rPr>
              <a:t>this space with </a:t>
            </a:r>
            <a:r>
              <a:rPr lang="en-US" sz="1400" dirty="0">
                <a:solidFill>
                  <a:schemeClr val="bg2"/>
                </a:solidFill>
                <a:latin typeface="+mn-lt"/>
                <a:hlinkClick r:id="rId6"/>
              </a:rPr>
              <a:t>http://pravega.io</a:t>
            </a:r>
            <a:r>
              <a:rPr lang="en-US" sz="1400" dirty="0" smtClean="0">
                <a:solidFill>
                  <a:schemeClr val="bg2"/>
                </a:solidFill>
                <a:latin typeface="+mn-lt"/>
                <a:hlinkClick r:id="rId6"/>
              </a:rPr>
              <a:t>/</a:t>
            </a:r>
            <a:r>
              <a:rPr lang="en-US" sz="1400" dirty="0">
                <a:solidFill>
                  <a:schemeClr val="bg2"/>
                </a:solidFill>
                <a:latin typeface="+mn-lt"/>
              </a:rPr>
              <a:t>, </a:t>
            </a:r>
            <a:r>
              <a:rPr lang="en-US" sz="1400" dirty="0">
                <a:solidFill>
                  <a:schemeClr val="bg2"/>
                </a:solidFill>
                <a:latin typeface="+mn-lt"/>
                <a:hlinkClick r:id="rId7"/>
              </a:rPr>
              <a:t>https://</a:t>
            </a:r>
            <a:r>
              <a:rPr lang="en-US" sz="1400" dirty="0" smtClean="0">
                <a:solidFill>
                  <a:schemeClr val="bg2"/>
                </a:solidFill>
                <a:latin typeface="+mn-lt"/>
                <a:hlinkClick r:id="rId7"/>
              </a:rPr>
              <a:t>github.com/pravega</a:t>
            </a:r>
            <a:endParaRPr lang="en-US" sz="1400" dirty="0" smtClean="0">
              <a:solidFill>
                <a:schemeClr val="bg2"/>
              </a:solidFill>
              <a:latin typeface="+mn-lt"/>
            </a:endParaRPr>
          </a:p>
          <a:p>
            <a:pPr>
              <a:spcBef>
                <a:spcPts val="0"/>
              </a:spcBef>
              <a:spcAft>
                <a:spcPts val="0"/>
              </a:spcAft>
              <a:buClr>
                <a:schemeClr val="bg1"/>
              </a:buClr>
            </a:pPr>
            <a:endParaRPr lang="en-US" sz="1400" dirty="0" smtClean="0">
              <a:solidFill>
                <a:schemeClr val="bg2"/>
              </a:solidFill>
              <a:latin typeface="+mn-lt"/>
            </a:endParaRPr>
          </a:p>
          <a:p>
            <a:pPr>
              <a:spcBef>
                <a:spcPts val="0"/>
              </a:spcBef>
              <a:spcAft>
                <a:spcPts val="0"/>
              </a:spcAft>
              <a:buClr>
                <a:schemeClr val="bg1"/>
              </a:buClr>
            </a:pPr>
            <a:endParaRPr lang="en-US" sz="1400" dirty="0" smtClean="0">
              <a:solidFill>
                <a:schemeClr val="bg2"/>
              </a:solidFill>
              <a:latin typeface="+mn-lt"/>
            </a:endParaRPr>
          </a:p>
        </p:txBody>
      </p:sp>
    </p:spTree>
    <p:extLst>
      <p:ext uri="{BB962C8B-B14F-4D97-AF65-F5344CB8AC3E}">
        <p14:creationId xmlns:p14="http://schemas.microsoft.com/office/powerpoint/2010/main" val="293549963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A note about Python</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544748" y="807306"/>
            <a:ext cx="8375516" cy="4247317"/>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latin typeface="+mn-lt"/>
              </a:rPr>
              <a:t>Today, Spark applications can be written in Scala, Java, Python, and R. All of the coding </a:t>
            </a:r>
            <a:r>
              <a:rPr lang="en-US" sz="1800" dirty="0" smtClean="0">
                <a:solidFill>
                  <a:schemeClr val="tx2"/>
                </a:solidFill>
                <a:latin typeface="+mn-lt"/>
              </a:rPr>
              <a:t>needed for </a:t>
            </a:r>
            <a:r>
              <a:rPr lang="en-US" sz="1800" dirty="0">
                <a:solidFill>
                  <a:schemeClr val="tx2"/>
                </a:solidFill>
                <a:latin typeface="+mn-lt"/>
              </a:rPr>
              <a:t>this system </a:t>
            </a:r>
            <a:r>
              <a:rPr lang="en-US" sz="1800" dirty="0" smtClean="0">
                <a:solidFill>
                  <a:schemeClr val="tx2"/>
                </a:solidFill>
                <a:latin typeface="+mn-lt"/>
              </a:rPr>
              <a:t>is </a:t>
            </a:r>
            <a:r>
              <a:rPr lang="en-US" sz="1800" dirty="0">
                <a:solidFill>
                  <a:schemeClr val="tx2"/>
                </a:solidFill>
                <a:latin typeface="+mn-lt"/>
              </a:rPr>
              <a:t>done in </a:t>
            </a:r>
            <a:r>
              <a:rPr lang="en-US" sz="1800" dirty="0" smtClean="0">
                <a:solidFill>
                  <a:schemeClr val="tx2"/>
                </a:solidFill>
                <a:latin typeface="+mn-lt"/>
              </a:rPr>
              <a:t>Python.</a:t>
            </a:r>
          </a:p>
          <a:p>
            <a:pPr>
              <a:spcBef>
                <a:spcPts val="0"/>
              </a:spcBef>
              <a:spcAft>
                <a:spcPts val="0"/>
              </a:spcAft>
              <a:buClr>
                <a:schemeClr val="bg1"/>
              </a:buClr>
            </a:pPr>
            <a:endParaRPr lang="en-US" sz="1800" dirty="0" smtClean="0">
              <a:solidFill>
                <a:schemeClr val="tx2"/>
              </a:solidFill>
              <a:latin typeface="+mn-lt"/>
            </a:endParaRPr>
          </a:p>
          <a:p>
            <a:pPr marL="342900" indent="-342900">
              <a:spcBef>
                <a:spcPts val="0"/>
              </a:spcBef>
              <a:spcAft>
                <a:spcPts val="0"/>
              </a:spcAft>
              <a:buClr>
                <a:schemeClr val="bg1"/>
              </a:buClr>
              <a:buFont typeface="+mj-lt"/>
              <a:buAutoNum type="arabicPeriod"/>
            </a:pPr>
            <a:r>
              <a:rPr lang="en-US" sz="1800" dirty="0">
                <a:solidFill>
                  <a:schemeClr val="tx2"/>
                </a:solidFill>
              </a:rPr>
              <a:t>According to a </a:t>
            </a:r>
            <a:r>
              <a:rPr lang="en-US" sz="1800" dirty="0">
                <a:solidFill>
                  <a:schemeClr val="tx2"/>
                </a:solidFill>
                <a:hlinkClick r:id="rId6"/>
              </a:rPr>
              <a:t>recent survey by Stack Overflow</a:t>
            </a:r>
            <a:r>
              <a:rPr lang="en-US" sz="1800" dirty="0">
                <a:solidFill>
                  <a:schemeClr val="tx2"/>
                </a:solidFill>
              </a:rPr>
              <a:t>, 63% of data scientists use Python</a:t>
            </a:r>
            <a:r>
              <a:rPr lang="en-US" sz="1800" dirty="0" smtClean="0">
                <a:solidFill>
                  <a:schemeClr val="tx2"/>
                </a:solidFill>
              </a:rPr>
              <a:t>.</a:t>
            </a:r>
          </a:p>
          <a:p>
            <a:pPr marL="342900" indent="-342900">
              <a:spcBef>
                <a:spcPts val="0"/>
              </a:spcBef>
              <a:spcAft>
                <a:spcPts val="0"/>
              </a:spcAft>
              <a:buClr>
                <a:schemeClr val="bg1"/>
              </a:buClr>
              <a:buFont typeface="+mj-lt"/>
              <a:buAutoNum type="arabicPeriod"/>
            </a:pPr>
            <a:r>
              <a:rPr lang="en-US" sz="1800" dirty="0">
                <a:solidFill>
                  <a:schemeClr val="tx2"/>
                </a:solidFill>
                <a:latin typeface="+mn-lt"/>
              </a:rPr>
              <a:t>It's also extremely popular in the scientific computing, dev ops, operating systems, and with those of us who want to automate tasks of nearly any sort</a:t>
            </a:r>
            <a:r>
              <a:rPr lang="en-US" sz="1800" dirty="0" smtClean="0">
                <a:solidFill>
                  <a:schemeClr val="tx2"/>
                </a:solidFill>
                <a:latin typeface="+mn-lt"/>
              </a:rPr>
              <a:t>.</a:t>
            </a:r>
          </a:p>
          <a:p>
            <a:pPr marL="342900" indent="-342900">
              <a:spcBef>
                <a:spcPts val="0"/>
              </a:spcBef>
              <a:spcAft>
                <a:spcPts val="0"/>
              </a:spcAft>
              <a:buClr>
                <a:schemeClr val="bg1"/>
              </a:buClr>
              <a:buFont typeface="+mj-lt"/>
              <a:buAutoNum type="arabicPeriod"/>
            </a:pPr>
            <a:r>
              <a:rPr lang="en-US" sz="1800" dirty="0">
                <a:solidFill>
                  <a:schemeClr val="tx2"/>
                </a:solidFill>
                <a:latin typeface="+mn-lt"/>
              </a:rPr>
              <a:t>You will find that there are some things that can only be done in Spark using Scala but with each release of Spark, you'll be able to do more and more with Python.</a:t>
            </a:r>
            <a:endParaRPr lang="en-US" sz="1800" dirty="0" smtClean="0">
              <a:solidFill>
                <a:schemeClr val="tx2"/>
              </a:solidFill>
              <a:latin typeface="+mn-lt"/>
            </a:endParaRPr>
          </a:p>
          <a:p>
            <a:pPr marL="342900" indent="-342900">
              <a:spcBef>
                <a:spcPts val="0"/>
              </a:spcBef>
              <a:spcAft>
                <a:spcPts val="0"/>
              </a:spcAft>
              <a:buClr>
                <a:schemeClr val="bg1"/>
              </a:buClr>
              <a:buFont typeface="+mj-lt"/>
              <a:buAutoNum type="arabicPeriod"/>
            </a:pPr>
            <a:r>
              <a:rPr lang="en-US" sz="1800" dirty="0">
                <a:solidFill>
                  <a:schemeClr val="tx2"/>
                </a:solidFill>
                <a:latin typeface="+mn-lt"/>
              </a:rPr>
              <a:t>The Python that comes standard on nearly all versions of Linux usually does not include the libraries that data scientist use most often - </a:t>
            </a:r>
            <a:r>
              <a:rPr lang="en-US" sz="1800" dirty="0" err="1">
                <a:solidFill>
                  <a:schemeClr val="tx2"/>
                </a:solidFill>
                <a:latin typeface="+mn-lt"/>
              </a:rPr>
              <a:t>Numpy</a:t>
            </a:r>
            <a:r>
              <a:rPr lang="en-US" sz="1800" dirty="0">
                <a:solidFill>
                  <a:schemeClr val="tx2"/>
                </a:solidFill>
                <a:latin typeface="+mn-lt"/>
              </a:rPr>
              <a:t>, Pandas, </a:t>
            </a:r>
            <a:r>
              <a:rPr lang="en-US" sz="1800" dirty="0" err="1">
                <a:solidFill>
                  <a:schemeClr val="tx2"/>
                </a:solidFill>
                <a:latin typeface="+mn-lt"/>
              </a:rPr>
              <a:t>Scikit</a:t>
            </a:r>
            <a:r>
              <a:rPr lang="en-US" sz="1800" dirty="0">
                <a:solidFill>
                  <a:schemeClr val="tx2"/>
                </a:solidFill>
                <a:latin typeface="+mn-lt"/>
              </a:rPr>
              <a:t>-learn, </a:t>
            </a:r>
            <a:r>
              <a:rPr lang="en-US" sz="1800" dirty="0" err="1">
                <a:solidFill>
                  <a:schemeClr val="tx2"/>
                </a:solidFill>
                <a:latin typeface="+mn-lt"/>
              </a:rPr>
              <a:t>Matplotlib</a:t>
            </a:r>
            <a:r>
              <a:rPr lang="en-US" sz="1800" dirty="0">
                <a:solidFill>
                  <a:schemeClr val="tx2"/>
                </a:solidFill>
                <a:latin typeface="+mn-lt"/>
              </a:rPr>
              <a:t>, etc</a:t>
            </a:r>
            <a:r>
              <a:rPr lang="en-US" sz="1800" dirty="0" smtClean="0">
                <a:solidFill>
                  <a:schemeClr val="tx2"/>
                </a:solidFill>
                <a:latin typeface="+mn-lt"/>
              </a:rPr>
              <a:t>.   </a:t>
            </a:r>
            <a:r>
              <a:rPr lang="en-US" sz="1800" dirty="0">
                <a:solidFill>
                  <a:schemeClr val="tx2"/>
                </a:solidFill>
                <a:latin typeface="+mn-lt"/>
              </a:rPr>
              <a:t>Although these packages can be added to your default Python installation, the easiest way to get all of these libraries is by installing Anaconda Python</a:t>
            </a:r>
            <a:r>
              <a:rPr lang="en-US" sz="1800" dirty="0" smtClean="0">
                <a:solidFill>
                  <a:schemeClr val="tx2"/>
                </a:solidFill>
                <a:latin typeface="+mn-lt"/>
              </a:rPr>
              <a:t>.</a:t>
            </a:r>
          </a:p>
        </p:txBody>
      </p:sp>
    </p:spTree>
    <p:extLst>
      <p:ext uri="{BB962C8B-B14F-4D97-AF65-F5344CB8AC3E}">
        <p14:creationId xmlns:p14="http://schemas.microsoft.com/office/powerpoint/2010/main" val="419162594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1000"/>
                                        <p:tgtEl>
                                          <p:spTgt spid="2">
                                            <p:txEl>
                                              <p:pRg st="3" end="3"/>
                                            </p:txEl>
                                          </p:spTgt>
                                        </p:tgtEl>
                                      </p:cBhvr>
                                    </p:animEffect>
                                    <p:anim calcmode="lin" valueType="num">
                                      <p:cBhvr>
                                        <p:cTn id="1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1000"/>
                                        <p:tgtEl>
                                          <p:spTgt spid="2">
                                            <p:txEl>
                                              <p:pRg st="4" end="4"/>
                                            </p:txEl>
                                          </p:spTgt>
                                        </p:tgtEl>
                                      </p:cBhvr>
                                    </p:animEffect>
                                    <p:anim calcmode="lin" valueType="num">
                                      <p:cBhvr>
                                        <p:cTn id="22"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00"/>
                                        <p:tgtEl>
                                          <p:spTgt spid="2">
                                            <p:txEl>
                                              <p:pRg st="5" end="5"/>
                                            </p:txEl>
                                          </p:spTgt>
                                        </p:tgtEl>
                                      </p:cBhvr>
                                    </p:animEffect>
                                    <p:anim calcmode="lin" valueType="num">
                                      <p:cBhvr>
                                        <p:cTn id="29"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a:solidFill>
                  <a:srgbClr val="FFFFFF"/>
                </a:solidFill>
                <a:latin typeface="Arial"/>
                <a:ea typeface="Calibri Light" charset="0"/>
                <a:cs typeface="Arial" panose="020B0604020202020204" pitchFamily="34" charset="0"/>
              </a:rPr>
              <a:t>KDD Cup 1999 Data</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544748" y="807306"/>
            <a:ext cx="8375516" cy="4431983"/>
          </a:xfrm>
          <a:prstGeom prst="rect">
            <a:avLst/>
          </a:prstGeom>
          <a:noFill/>
        </p:spPr>
        <p:txBody>
          <a:bodyPr wrap="square" rtlCol="0">
            <a:spAutoFit/>
          </a:bodyPr>
          <a:lstStyle/>
          <a:p>
            <a:pPr>
              <a:spcBef>
                <a:spcPts val="0"/>
              </a:spcBef>
              <a:spcAft>
                <a:spcPts val="0"/>
              </a:spcAft>
              <a:buClr>
                <a:schemeClr val="bg1"/>
              </a:buClr>
            </a:pPr>
            <a:r>
              <a:rPr lang="en-US" sz="1800" dirty="0" smtClean="0">
                <a:solidFill>
                  <a:schemeClr val="tx2"/>
                </a:solidFill>
                <a:latin typeface="+mn-lt"/>
              </a:rPr>
              <a:t>The </a:t>
            </a:r>
            <a:r>
              <a:rPr lang="nn-NO" sz="1800" dirty="0" smtClean="0">
                <a:hlinkClick r:id="rId6"/>
              </a:rPr>
              <a:t>KDD </a:t>
            </a:r>
            <a:r>
              <a:rPr lang="nn-NO" sz="1800" dirty="0">
                <a:hlinkClick r:id="rId6"/>
              </a:rPr>
              <a:t>Cup 1999 data </a:t>
            </a:r>
            <a:r>
              <a:rPr lang="nn-NO" sz="1800" dirty="0" smtClean="0">
                <a:hlinkClick r:id="rId6"/>
              </a:rPr>
              <a:t>set</a:t>
            </a:r>
            <a:r>
              <a:rPr lang="nn-NO" sz="1800" dirty="0" smtClean="0"/>
              <a:t>.</a:t>
            </a:r>
            <a:r>
              <a:rPr lang="en-US" sz="1800" dirty="0" smtClean="0">
                <a:solidFill>
                  <a:schemeClr val="tx2"/>
                </a:solidFill>
                <a:latin typeface="+mn-lt"/>
              </a:rPr>
              <a:t>was </a:t>
            </a:r>
            <a:r>
              <a:rPr lang="en-US" sz="1800" dirty="0">
                <a:solidFill>
                  <a:schemeClr val="tx2"/>
                </a:solidFill>
                <a:latin typeface="+mn-lt"/>
              </a:rPr>
              <a:t>used in a competition to build a network intrusion detector.</a:t>
            </a:r>
            <a:endParaRPr lang="en-US" sz="1800" dirty="0" smtClean="0">
              <a:solidFill>
                <a:schemeClr val="tx2"/>
              </a:solidFill>
              <a:latin typeface="+mn-lt"/>
            </a:endParaRPr>
          </a:p>
          <a:p>
            <a:pPr marL="342900" indent="-342900">
              <a:spcBef>
                <a:spcPts val="0"/>
              </a:spcBef>
              <a:spcAft>
                <a:spcPts val="0"/>
              </a:spcAft>
              <a:buClr>
                <a:schemeClr val="bg1"/>
              </a:buClr>
              <a:buFont typeface="+mj-lt"/>
              <a:buAutoNum type="arabicPeriod"/>
            </a:pPr>
            <a:r>
              <a:rPr lang="en-US" sz="1800" dirty="0">
                <a:solidFill>
                  <a:schemeClr val="tx2"/>
                </a:solidFill>
              </a:rPr>
              <a:t>The data is essentially what you might expect to receive from a network router and contains fields such as the protocol type, number of bytes sent/received, packet flags, and session duration</a:t>
            </a:r>
            <a:r>
              <a:rPr lang="en-US" sz="1800" dirty="0" smtClean="0">
                <a:solidFill>
                  <a:schemeClr val="tx2"/>
                </a:solidFill>
              </a:rPr>
              <a:t>.</a:t>
            </a:r>
          </a:p>
          <a:p>
            <a:pPr marL="342900" indent="-342900">
              <a:spcBef>
                <a:spcPts val="0"/>
              </a:spcBef>
              <a:spcAft>
                <a:spcPts val="0"/>
              </a:spcAft>
              <a:buClr>
                <a:schemeClr val="bg1"/>
              </a:buClr>
              <a:buFont typeface="+mj-lt"/>
              <a:buAutoNum type="arabicPeriod"/>
            </a:pPr>
            <a:r>
              <a:rPr lang="en-US" sz="1800" dirty="0">
                <a:solidFill>
                  <a:schemeClr val="tx2"/>
                </a:solidFill>
                <a:latin typeface="+mn-lt"/>
              </a:rPr>
              <a:t>This data set in particular is often used to develop anomaly detection systems, which is a key part of a typical network intrusion detection system</a:t>
            </a:r>
            <a:r>
              <a:rPr lang="en-US" sz="1800" dirty="0" smtClean="0">
                <a:solidFill>
                  <a:schemeClr val="tx2"/>
                </a:solidFill>
                <a:latin typeface="+mn-lt"/>
              </a:rPr>
              <a:t>.</a:t>
            </a:r>
          </a:p>
          <a:p>
            <a:pPr marL="342900" indent="-342900">
              <a:spcBef>
                <a:spcPts val="0"/>
              </a:spcBef>
              <a:spcAft>
                <a:spcPts val="0"/>
              </a:spcAft>
              <a:buClr>
                <a:schemeClr val="bg1"/>
              </a:buClr>
              <a:buFont typeface="+mj-lt"/>
              <a:buAutoNum type="arabicPeriod"/>
            </a:pPr>
            <a:r>
              <a:rPr lang="en-US" sz="1800" dirty="0" smtClean="0">
                <a:solidFill>
                  <a:schemeClr val="tx2"/>
                </a:solidFill>
                <a:latin typeface="+mn-lt"/>
              </a:rPr>
              <a:t>You </a:t>
            </a:r>
            <a:r>
              <a:rPr lang="en-US" sz="1800" dirty="0">
                <a:solidFill>
                  <a:schemeClr val="tx2"/>
                </a:solidFill>
                <a:latin typeface="+mn-lt"/>
              </a:rPr>
              <a:t>will find that there are some things that can only be done in Spark using Scala but with each release of Spark, you'll be able to do more and more with Python.</a:t>
            </a:r>
          </a:p>
          <a:p>
            <a:pPr marL="342900" indent="-342900">
              <a:spcBef>
                <a:spcPts val="0"/>
              </a:spcBef>
              <a:spcAft>
                <a:spcPts val="0"/>
              </a:spcAft>
              <a:buClr>
                <a:schemeClr val="bg1"/>
              </a:buClr>
              <a:buFont typeface="+mj-lt"/>
              <a:buAutoNum type="arabicPeriod"/>
            </a:pPr>
            <a:r>
              <a:rPr lang="en-US" sz="1800" dirty="0">
                <a:solidFill>
                  <a:schemeClr val="tx2"/>
                </a:solidFill>
                <a:latin typeface="+mn-lt"/>
              </a:rPr>
              <a:t>The KDD Cup 1999 data consists of nearly 5 million records in a CSV file. The first record is</a:t>
            </a:r>
            <a:r>
              <a:rPr lang="en-US" sz="1800" dirty="0" smtClean="0">
                <a:solidFill>
                  <a:schemeClr val="tx2"/>
                </a:solidFill>
                <a:latin typeface="+mn-lt"/>
              </a:rPr>
              <a:t>:</a:t>
            </a:r>
          </a:p>
          <a:p>
            <a:pPr marL="342900" indent="-342900">
              <a:spcBef>
                <a:spcPts val="0"/>
              </a:spcBef>
              <a:spcAft>
                <a:spcPts val="0"/>
              </a:spcAft>
              <a:buClr>
                <a:schemeClr val="bg1"/>
              </a:buClr>
              <a:buFont typeface="+mj-lt"/>
              <a:buAutoNum type="arabicPeriod"/>
            </a:pPr>
            <a:endParaRPr lang="en-US" sz="1800" dirty="0" smtClean="0">
              <a:solidFill>
                <a:schemeClr val="tx2"/>
              </a:solidFill>
              <a:latin typeface="+mn-lt"/>
            </a:endParaRPr>
          </a:p>
          <a:p>
            <a:r>
              <a:rPr lang="en-US" sz="1200" dirty="0" smtClean="0">
                <a:solidFill>
                  <a:srgbClr val="92D050"/>
                </a:solidFill>
              </a:rPr>
              <a:t>            0,tcp,http,SF,215,45076,0,0,0,0,0,1,0,0,0,0,0,0,0,0,0,0,1,1,0.00,0.00,0.00,0.00,1.00,0.00,0.00,0,0,0.00,0.00,0.00</a:t>
            </a:r>
            <a:r>
              <a:rPr lang="en-US" sz="1200" dirty="0">
                <a:solidFill>
                  <a:srgbClr val="92D050"/>
                </a:solidFill>
              </a:rPr>
              <a:t>,</a:t>
            </a:r>
          </a:p>
          <a:p>
            <a:r>
              <a:rPr lang="en-US" sz="1200" dirty="0" smtClean="0">
                <a:solidFill>
                  <a:srgbClr val="92D050"/>
                </a:solidFill>
              </a:rPr>
              <a:t>            0.00,0.00,0.00,0.00,0.00,normal</a:t>
            </a:r>
            <a:r>
              <a:rPr lang="en-US" sz="1200" dirty="0">
                <a:solidFill>
                  <a:srgbClr val="92D050"/>
                </a:solidFill>
              </a:rPr>
              <a:t>.</a:t>
            </a:r>
          </a:p>
          <a:p>
            <a:pPr marL="342900" indent="-342900">
              <a:spcBef>
                <a:spcPts val="0"/>
              </a:spcBef>
              <a:spcAft>
                <a:spcPts val="0"/>
              </a:spcAft>
              <a:buClr>
                <a:schemeClr val="bg1"/>
              </a:buClr>
              <a:buFont typeface="+mj-lt"/>
              <a:buAutoNum type="arabicPeriod"/>
            </a:pPr>
            <a:endParaRPr lang="en-US" sz="1800" dirty="0" smtClean="0">
              <a:solidFill>
                <a:schemeClr val="tx2"/>
              </a:solidFill>
              <a:latin typeface="+mn-lt"/>
            </a:endParaRPr>
          </a:p>
        </p:txBody>
      </p:sp>
    </p:spTree>
    <p:extLst>
      <p:ext uri="{BB962C8B-B14F-4D97-AF65-F5344CB8AC3E}">
        <p14:creationId xmlns:p14="http://schemas.microsoft.com/office/powerpoint/2010/main" val="3789056534"/>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Building a Data Generator for Testing</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768484" y="755078"/>
            <a:ext cx="8375516" cy="4247317"/>
          </a:xfrm>
          <a:prstGeom prst="rect">
            <a:avLst/>
          </a:prstGeom>
          <a:noFill/>
        </p:spPr>
        <p:txBody>
          <a:bodyPr wrap="square" rtlCol="0">
            <a:spAutoFit/>
          </a:bodyPr>
          <a:lstStyle/>
          <a:p>
            <a:pPr>
              <a:spcBef>
                <a:spcPts val="0"/>
              </a:spcBef>
              <a:spcAft>
                <a:spcPts val="0"/>
              </a:spcAft>
              <a:buClr>
                <a:schemeClr val="bg1"/>
              </a:buClr>
            </a:pPr>
            <a:r>
              <a:rPr lang="en-US" sz="1800" dirty="0" smtClean="0">
                <a:solidFill>
                  <a:schemeClr val="tx2"/>
                </a:solidFill>
              </a:rPr>
              <a:t>See the </a:t>
            </a:r>
            <a:r>
              <a:rPr lang="en-US" sz="1800" dirty="0">
                <a:solidFill>
                  <a:schemeClr val="tx2"/>
                </a:solidFill>
              </a:rPr>
              <a:t>Python </a:t>
            </a:r>
            <a:r>
              <a:rPr lang="en-US" sz="1800" dirty="0" smtClean="0">
                <a:solidFill>
                  <a:schemeClr val="tx2"/>
                </a:solidFill>
              </a:rPr>
              <a:t>streaming_data_generator.py script. </a:t>
            </a:r>
          </a:p>
          <a:p>
            <a:pPr>
              <a:spcBef>
                <a:spcPts val="0"/>
              </a:spcBef>
              <a:spcAft>
                <a:spcPts val="0"/>
              </a:spcAft>
              <a:buClr>
                <a:schemeClr val="bg1"/>
              </a:buClr>
            </a:pPr>
            <a:r>
              <a:rPr lang="en-US" sz="1800" dirty="0" smtClean="0">
                <a:solidFill>
                  <a:schemeClr val="tx2"/>
                </a:solidFill>
              </a:rPr>
              <a:t>Note </a:t>
            </a:r>
            <a:r>
              <a:rPr lang="en-US" sz="1800" dirty="0">
                <a:solidFill>
                  <a:schemeClr val="tx2"/>
                </a:solidFill>
              </a:rPr>
              <a:t>that this script and all other required files are in the GitHub </a:t>
            </a:r>
            <a:r>
              <a:rPr lang="en-US" sz="1800" dirty="0" smtClean="0">
                <a:solidFill>
                  <a:schemeClr val="tx2"/>
                </a:solidFill>
              </a:rPr>
              <a:t>repo: 		</a:t>
            </a:r>
            <a:r>
              <a:rPr lang="en-US" sz="1800" dirty="0" smtClean="0">
                <a:solidFill>
                  <a:srgbClr val="92D050"/>
                </a:solidFill>
                <a:hlinkClick r:id="rId6"/>
              </a:rPr>
              <a:t>https</a:t>
            </a:r>
            <a:r>
              <a:rPr lang="en-US" sz="1800" dirty="0">
                <a:solidFill>
                  <a:srgbClr val="92D050"/>
                </a:solidFill>
                <a:hlinkClick r:id="rId6"/>
              </a:rPr>
              <a:t>://</a:t>
            </a:r>
            <a:r>
              <a:rPr lang="en-US" sz="1800" dirty="0" smtClean="0">
                <a:solidFill>
                  <a:srgbClr val="92D050"/>
                </a:solidFill>
                <a:hlinkClick r:id="rId6"/>
              </a:rPr>
              <a:t>github.com/bonibruno/Anomaly-Detection-</a:t>
            </a:r>
            <a:endParaRPr lang="en-US" sz="1800" dirty="0" smtClean="0">
              <a:solidFill>
                <a:srgbClr val="92D050"/>
              </a:solidFill>
            </a:endParaRPr>
          </a:p>
          <a:p>
            <a:pPr>
              <a:spcBef>
                <a:spcPts val="0"/>
              </a:spcBef>
              <a:spcAft>
                <a:spcPts val="0"/>
              </a:spcAft>
              <a:buClr>
                <a:schemeClr val="bg1"/>
              </a:buClr>
            </a:pPr>
            <a:endParaRPr lang="en-US" sz="1800" dirty="0" smtClean="0">
              <a:solidFill>
                <a:srgbClr val="92D050"/>
              </a:solidFill>
            </a:endParaRPr>
          </a:p>
          <a:p>
            <a:pPr marL="342900" indent="-342900">
              <a:spcBef>
                <a:spcPts val="0"/>
              </a:spcBef>
              <a:spcAft>
                <a:spcPts val="0"/>
              </a:spcAft>
              <a:buClr>
                <a:schemeClr val="bg1"/>
              </a:buClr>
              <a:buFont typeface="+mj-lt"/>
              <a:buAutoNum type="arabicPeriod"/>
            </a:pPr>
            <a:r>
              <a:rPr lang="en-US" sz="1800" dirty="0">
                <a:solidFill>
                  <a:schemeClr val="tx2"/>
                </a:solidFill>
              </a:rPr>
              <a:t>Reads the entire KDD Cup 1999 CSV file into memory. It is 709 MB so this only takes about 10 seconds. This makes use of the excellent Pandas library to read the CSV file into an in-memory </a:t>
            </a:r>
            <a:r>
              <a:rPr lang="en-US" sz="1800" dirty="0" smtClean="0">
                <a:solidFill>
                  <a:schemeClr val="tx2"/>
                </a:solidFill>
              </a:rPr>
              <a:t>data frame </a:t>
            </a:r>
            <a:r>
              <a:rPr lang="en-US" sz="1800" dirty="0">
                <a:solidFill>
                  <a:schemeClr val="tx2"/>
                </a:solidFill>
              </a:rPr>
              <a:t>(not </a:t>
            </a:r>
            <a:r>
              <a:rPr lang="en-US" sz="1800" dirty="0" smtClean="0">
                <a:solidFill>
                  <a:schemeClr val="tx2"/>
                </a:solidFill>
              </a:rPr>
              <a:t>a </a:t>
            </a:r>
            <a:r>
              <a:rPr lang="en-US" sz="1800" dirty="0">
                <a:solidFill>
                  <a:schemeClr val="tx2"/>
                </a:solidFill>
              </a:rPr>
              <a:t>Spark </a:t>
            </a:r>
            <a:r>
              <a:rPr lang="en-US" sz="1800" dirty="0" smtClean="0">
                <a:solidFill>
                  <a:schemeClr val="tx2"/>
                </a:solidFill>
              </a:rPr>
              <a:t>data frame).</a:t>
            </a:r>
          </a:p>
          <a:p>
            <a:pPr marL="342900" indent="-342900">
              <a:spcBef>
                <a:spcPts val="0"/>
              </a:spcBef>
              <a:spcAft>
                <a:spcPts val="0"/>
              </a:spcAft>
              <a:buClr>
                <a:schemeClr val="bg1"/>
              </a:buClr>
              <a:buFont typeface="+mj-lt"/>
              <a:buAutoNum type="arabicPeriod"/>
            </a:pPr>
            <a:r>
              <a:rPr lang="en-US" sz="1800" dirty="0" smtClean="0">
                <a:solidFill>
                  <a:schemeClr val="tx2"/>
                </a:solidFill>
              </a:rPr>
              <a:t>Loop </a:t>
            </a:r>
            <a:r>
              <a:rPr lang="en-US" sz="1800" dirty="0">
                <a:solidFill>
                  <a:schemeClr val="tx2"/>
                </a:solidFill>
              </a:rPr>
              <a:t>forever</a:t>
            </a:r>
            <a:r>
              <a:rPr lang="en-US" sz="1800" dirty="0" smtClean="0">
                <a:solidFill>
                  <a:schemeClr val="tx2"/>
                </a:solidFill>
              </a:rPr>
              <a:t>:</a:t>
            </a:r>
          </a:p>
          <a:p>
            <a:pPr marL="800100" lvl="1" indent="-342900">
              <a:spcBef>
                <a:spcPts val="0"/>
              </a:spcBef>
              <a:spcAft>
                <a:spcPts val="0"/>
              </a:spcAft>
              <a:buClr>
                <a:schemeClr val="bg1"/>
              </a:buClr>
              <a:buFont typeface="Arial" panose="020B0604020202020204" pitchFamily="34" charset="0"/>
              <a:buChar char="•"/>
            </a:pPr>
            <a:r>
              <a:rPr lang="en-US" sz="1800" dirty="0" smtClean="0">
                <a:solidFill>
                  <a:schemeClr val="tx2"/>
                </a:solidFill>
              </a:rPr>
              <a:t>Pick </a:t>
            </a:r>
            <a:r>
              <a:rPr lang="en-US" sz="1800" dirty="0">
                <a:solidFill>
                  <a:schemeClr val="tx2"/>
                </a:solidFill>
              </a:rPr>
              <a:t>a random record from our </a:t>
            </a:r>
            <a:r>
              <a:rPr lang="en-US" sz="1800" dirty="0" err="1" smtClean="0">
                <a:solidFill>
                  <a:schemeClr val="tx2"/>
                </a:solidFill>
              </a:rPr>
              <a:t>dataframe</a:t>
            </a:r>
            <a:r>
              <a:rPr lang="en-US" sz="1800" dirty="0" smtClean="0">
                <a:solidFill>
                  <a:schemeClr val="tx2"/>
                </a:solidFill>
              </a:rPr>
              <a:t>.</a:t>
            </a:r>
          </a:p>
          <a:p>
            <a:pPr marL="800100" lvl="1" indent="-342900">
              <a:spcBef>
                <a:spcPts val="0"/>
              </a:spcBef>
              <a:spcAft>
                <a:spcPts val="0"/>
              </a:spcAft>
              <a:buClr>
                <a:schemeClr val="bg1"/>
              </a:buClr>
              <a:buFont typeface="Arial" panose="020B0604020202020204" pitchFamily="34" charset="0"/>
              <a:buChar char="•"/>
            </a:pPr>
            <a:r>
              <a:rPr lang="en-US" sz="1800" dirty="0" smtClean="0">
                <a:solidFill>
                  <a:schemeClr val="tx2"/>
                </a:solidFill>
              </a:rPr>
              <a:t>We </a:t>
            </a:r>
            <a:r>
              <a:rPr lang="en-US" sz="1800" dirty="0">
                <a:solidFill>
                  <a:schemeClr val="tx2"/>
                </a:solidFill>
              </a:rPr>
              <a:t>add a timestamp, a unique UUID, an incrementing sequence </a:t>
            </a:r>
            <a:r>
              <a:rPr lang="en-US" sz="1800" dirty="0" smtClean="0">
                <a:solidFill>
                  <a:schemeClr val="tx2"/>
                </a:solidFill>
              </a:rPr>
              <a:t>ID</a:t>
            </a:r>
          </a:p>
          <a:p>
            <a:pPr marL="800100" lvl="1" indent="-342900">
              <a:spcBef>
                <a:spcPts val="0"/>
              </a:spcBef>
              <a:spcAft>
                <a:spcPts val="0"/>
              </a:spcAft>
              <a:buClr>
                <a:schemeClr val="bg1"/>
              </a:buClr>
              <a:buFont typeface="Arial" panose="020B0604020202020204" pitchFamily="34" charset="0"/>
              <a:buChar char="•"/>
            </a:pPr>
            <a:r>
              <a:rPr lang="en-US" sz="1800" dirty="0" smtClean="0">
                <a:solidFill>
                  <a:schemeClr val="tx2"/>
                </a:solidFill>
              </a:rPr>
              <a:t>Convert </a:t>
            </a:r>
            <a:r>
              <a:rPr lang="en-US" sz="1800" dirty="0">
                <a:solidFill>
                  <a:schemeClr val="tx2"/>
                </a:solidFill>
              </a:rPr>
              <a:t>the record to </a:t>
            </a:r>
            <a:r>
              <a:rPr lang="en-US" sz="1800" dirty="0" smtClean="0">
                <a:solidFill>
                  <a:schemeClr val="tx2"/>
                </a:solidFill>
              </a:rPr>
              <a:t>JSON.</a:t>
            </a:r>
          </a:p>
          <a:p>
            <a:pPr marL="800100" lvl="1" indent="-342900">
              <a:spcBef>
                <a:spcPts val="0"/>
              </a:spcBef>
              <a:spcAft>
                <a:spcPts val="0"/>
              </a:spcAft>
              <a:buClr>
                <a:schemeClr val="bg1"/>
              </a:buClr>
              <a:buFont typeface="Arial" panose="020B0604020202020204" pitchFamily="34" charset="0"/>
              <a:buChar char="•"/>
            </a:pPr>
            <a:r>
              <a:rPr lang="en-US" sz="1800" dirty="0" smtClean="0">
                <a:solidFill>
                  <a:schemeClr val="tx2"/>
                </a:solidFill>
              </a:rPr>
              <a:t>Send </a:t>
            </a:r>
            <a:r>
              <a:rPr lang="en-US" sz="1800" dirty="0">
                <a:solidFill>
                  <a:schemeClr val="tx2"/>
                </a:solidFill>
              </a:rPr>
              <a:t>the record to the Kafka topic named </a:t>
            </a:r>
            <a:r>
              <a:rPr lang="en-US" sz="1800" dirty="0" err="1" smtClean="0">
                <a:solidFill>
                  <a:schemeClr val="tx2"/>
                </a:solidFill>
              </a:rPr>
              <a:t>sensor_messages</a:t>
            </a:r>
            <a:r>
              <a:rPr lang="en-US" sz="1800" dirty="0" smtClean="0">
                <a:solidFill>
                  <a:schemeClr val="tx2"/>
                </a:solidFill>
              </a:rPr>
              <a:t>.</a:t>
            </a:r>
          </a:p>
          <a:p>
            <a:pPr marL="800100" lvl="1" indent="-342900">
              <a:spcBef>
                <a:spcPts val="0"/>
              </a:spcBef>
              <a:spcAft>
                <a:spcPts val="0"/>
              </a:spcAft>
              <a:buClr>
                <a:schemeClr val="bg1"/>
              </a:buClr>
              <a:buFont typeface="Arial" panose="020B0604020202020204" pitchFamily="34" charset="0"/>
              <a:buChar char="•"/>
            </a:pPr>
            <a:r>
              <a:rPr lang="en-US" sz="1800" dirty="0" smtClean="0">
                <a:solidFill>
                  <a:schemeClr val="tx2"/>
                </a:solidFill>
              </a:rPr>
              <a:t>Sleep </a:t>
            </a:r>
            <a:r>
              <a:rPr lang="en-US" sz="1800" dirty="0">
                <a:solidFill>
                  <a:schemeClr val="tx2"/>
                </a:solidFill>
              </a:rPr>
              <a:t>long enough to limit our send rate as desired. This is done with a token bucket.</a:t>
            </a:r>
          </a:p>
          <a:p>
            <a:pPr>
              <a:spcBef>
                <a:spcPts val="0"/>
              </a:spcBef>
              <a:spcAft>
                <a:spcPts val="0"/>
              </a:spcAft>
              <a:buClr>
                <a:schemeClr val="bg1"/>
              </a:buClr>
            </a:pPr>
            <a:endParaRPr lang="en-US" sz="1800" dirty="0" smtClean="0">
              <a:solidFill>
                <a:schemeClr val="tx2"/>
              </a:solidFill>
              <a:latin typeface="+mn-lt"/>
            </a:endParaRPr>
          </a:p>
        </p:txBody>
      </p:sp>
    </p:spTree>
    <p:extLst>
      <p:ext uri="{BB962C8B-B14F-4D97-AF65-F5344CB8AC3E}">
        <p14:creationId xmlns:p14="http://schemas.microsoft.com/office/powerpoint/2010/main" val="280908175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1000"/>
                                        <p:tgtEl>
                                          <p:spTgt spid="2">
                                            <p:txEl>
                                              <p:pRg st="5" end="5"/>
                                            </p:txEl>
                                          </p:spTgt>
                                        </p:tgtEl>
                                      </p:cBhvr>
                                    </p:animEffect>
                                    <p:anim calcmode="lin" valueType="num">
                                      <p:cBhvr>
                                        <p:cTn id="22"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1000"/>
                                        <p:tgtEl>
                                          <p:spTgt spid="2">
                                            <p:txEl>
                                              <p:pRg st="6" end="6"/>
                                            </p:txEl>
                                          </p:spTgt>
                                        </p:tgtEl>
                                      </p:cBhvr>
                                    </p:animEffect>
                                    <p:anim calcmode="lin" valueType="num">
                                      <p:cBhvr>
                                        <p:cTn id="29"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1000"/>
                                        <p:tgtEl>
                                          <p:spTgt spid="2">
                                            <p:txEl>
                                              <p:pRg st="7" end="7"/>
                                            </p:txEl>
                                          </p:spTgt>
                                        </p:tgtEl>
                                      </p:cBhvr>
                                    </p:animEffect>
                                    <p:anim calcmode="lin" valueType="num">
                                      <p:cBhvr>
                                        <p:cTn id="36"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1000"/>
                                        <p:tgtEl>
                                          <p:spTgt spid="2">
                                            <p:txEl>
                                              <p:pRg st="8" end="8"/>
                                            </p:txEl>
                                          </p:spTgt>
                                        </p:tgtEl>
                                      </p:cBhvr>
                                    </p:animEffect>
                                    <p:anim calcmode="lin" valueType="num">
                                      <p:cBhvr>
                                        <p:cTn id="43"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Effect transition="in" filter="fade">
                                      <p:cBhvr>
                                        <p:cTn id="49" dur="1000"/>
                                        <p:tgtEl>
                                          <p:spTgt spid="2">
                                            <p:txEl>
                                              <p:pRg st="9" end="9"/>
                                            </p:txEl>
                                          </p:spTgt>
                                        </p:tgtEl>
                                      </p:cBhvr>
                                    </p:animEffect>
                                    <p:anim calcmode="lin" valueType="num">
                                      <p:cBhvr>
                                        <p:cTn id="50"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Kafka Topics</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768484" y="951534"/>
            <a:ext cx="8375516" cy="3693319"/>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latin typeface="+mn-lt"/>
              </a:rPr>
              <a:t>Each Kafka cluster has the following topics in our system</a:t>
            </a:r>
            <a:r>
              <a:rPr lang="en-US" sz="1800" dirty="0" smtClean="0">
                <a:solidFill>
                  <a:schemeClr val="tx2"/>
                </a:solidFill>
                <a:latin typeface="+mn-lt"/>
              </a:rPr>
              <a:t>:</a:t>
            </a: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800" dirty="0" err="1">
                <a:solidFill>
                  <a:srgbClr val="92D050"/>
                </a:solidFill>
                <a:latin typeface="+mn-lt"/>
              </a:rPr>
              <a:t>sensor_messages</a:t>
            </a:r>
            <a:r>
              <a:rPr lang="en-US" sz="1800" dirty="0">
                <a:solidFill>
                  <a:srgbClr val="92D050"/>
                </a:solidFill>
                <a:latin typeface="+mn-lt"/>
              </a:rPr>
              <a:t>: </a:t>
            </a:r>
            <a:r>
              <a:rPr lang="en-US" sz="1800" dirty="0">
                <a:solidFill>
                  <a:schemeClr val="tx2"/>
                </a:solidFill>
                <a:latin typeface="+mn-lt"/>
              </a:rPr>
              <a:t>This topic will contain the messages sent by the sensors. In our case, the data generator will publish the synthetic data to this topic. It will be consumed by our Spark Streaming </a:t>
            </a:r>
            <a:r>
              <a:rPr lang="en-US" sz="1800" dirty="0" smtClean="0">
                <a:solidFill>
                  <a:schemeClr val="tx2"/>
                </a:solidFill>
                <a:latin typeface="+mn-lt"/>
              </a:rPr>
              <a:t>job.</a:t>
            </a:r>
          </a:p>
          <a:p>
            <a:pPr>
              <a:spcBef>
                <a:spcPts val="0"/>
              </a:spcBef>
              <a:spcAft>
                <a:spcPts val="0"/>
              </a:spcAft>
              <a:buClr>
                <a:schemeClr val="bg1"/>
              </a:buClr>
            </a:pPr>
            <a:endParaRPr lang="en-US" sz="1800" dirty="0" smtClean="0">
              <a:solidFill>
                <a:schemeClr val="tx2"/>
              </a:solidFill>
              <a:latin typeface="+mn-lt"/>
            </a:endParaRPr>
          </a:p>
          <a:p>
            <a:pPr>
              <a:spcBef>
                <a:spcPts val="0"/>
              </a:spcBef>
              <a:spcAft>
                <a:spcPts val="0"/>
              </a:spcAft>
              <a:buClr>
                <a:schemeClr val="bg1"/>
              </a:buClr>
            </a:pPr>
            <a:r>
              <a:rPr lang="en-US" sz="1800" dirty="0" err="1" smtClean="0">
                <a:solidFill>
                  <a:srgbClr val="92D050"/>
                </a:solidFill>
                <a:latin typeface="+mn-lt"/>
              </a:rPr>
              <a:t>enriched_data</a:t>
            </a:r>
            <a:r>
              <a:rPr lang="en-US" sz="1800" dirty="0">
                <a:solidFill>
                  <a:srgbClr val="92D050"/>
                </a:solidFill>
                <a:latin typeface="+mn-lt"/>
              </a:rPr>
              <a:t>: </a:t>
            </a:r>
            <a:r>
              <a:rPr lang="en-US" sz="1800" dirty="0">
                <a:solidFill>
                  <a:schemeClr val="tx2"/>
                </a:solidFill>
                <a:latin typeface="+mn-lt"/>
              </a:rPr>
              <a:t>This topic will contain the enriched data. Each message in this topic will contain a single sample. In our case, Flume will consume the messages in this topic and persist them to reliable </a:t>
            </a:r>
            <a:r>
              <a:rPr lang="en-US" sz="1800" smtClean="0">
                <a:solidFill>
                  <a:schemeClr val="tx2"/>
                </a:solidFill>
                <a:latin typeface="+mn-lt"/>
              </a:rPr>
              <a:t>storage.</a:t>
            </a:r>
          </a:p>
          <a:p>
            <a:pPr>
              <a:spcBef>
                <a:spcPts val="0"/>
              </a:spcBef>
              <a:spcAft>
                <a:spcPts val="0"/>
              </a:spcAft>
              <a:buClr>
                <a:schemeClr val="bg1"/>
              </a:buClr>
            </a:pPr>
            <a:endParaRPr lang="en-US" sz="1800" dirty="0" smtClean="0">
              <a:solidFill>
                <a:schemeClr val="tx2"/>
              </a:solidFill>
              <a:latin typeface="+mn-lt"/>
            </a:endParaRPr>
          </a:p>
          <a:p>
            <a:pPr>
              <a:spcBef>
                <a:spcPts val="0"/>
              </a:spcBef>
              <a:spcAft>
                <a:spcPts val="0"/>
              </a:spcAft>
              <a:buClr>
                <a:schemeClr val="bg1"/>
              </a:buClr>
            </a:pPr>
            <a:r>
              <a:rPr lang="en-US" sz="1800" dirty="0" smtClean="0">
                <a:solidFill>
                  <a:srgbClr val="92D050"/>
                </a:solidFill>
                <a:latin typeface="+mn-lt"/>
              </a:rPr>
              <a:t>alerts</a:t>
            </a:r>
            <a:r>
              <a:rPr lang="en-US" sz="1800" dirty="0">
                <a:solidFill>
                  <a:srgbClr val="92D050"/>
                </a:solidFill>
                <a:latin typeface="+mn-lt"/>
              </a:rPr>
              <a:t>: </a:t>
            </a:r>
            <a:r>
              <a:rPr lang="en-US" sz="1800" dirty="0">
                <a:solidFill>
                  <a:schemeClr val="tx2"/>
                </a:solidFill>
                <a:latin typeface="+mn-lt"/>
              </a:rPr>
              <a:t>When the anomaly detector predicts that a message is an anomaly, that message will be published to this topic. Our Zeppelin dashboard will continually show the most recent contents of the alerts topic.</a:t>
            </a:r>
            <a:endParaRPr lang="en-US" sz="1800" dirty="0" smtClean="0">
              <a:solidFill>
                <a:schemeClr val="tx2"/>
              </a:solidFill>
              <a:latin typeface="+mn-lt"/>
            </a:endParaRPr>
          </a:p>
        </p:txBody>
      </p:sp>
      <p:pic>
        <p:nvPicPr>
          <p:cNvPr id="5" name="Picture 4"/>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66330" y="4498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Tree>
    <p:extLst>
      <p:ext uri="{BB962C8B-B14F-4D97-AF65-F5344CB8AC3E}">
        <p14:creationId xmlns:p14="http://schemas.microsoft.com/office/powerpoint/2010/main" val="363120262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4" end="4"/>
                                            </p:txEl>
                                          </p:spTgt>
                                        </p:tgtEl>
                                        <p:attrNameLst>
                                          <p:attrName>style.visibility</p:attrName>
                                        </p:attrNameLst>
                                      </p:cBhvr>
                                      <p:to>
                                        <p:strVal val="visible"/>
                                      </p:to>
                                    </p:set>
                                    <p:animEffect transition="in" filter="fade">
                                      <p:cBhvr>
                                        <p:cTn id="14" dur="1000"/>
                                        <p:tgtEl>
                                          <p:spTgt spid="2">
                                            <p:txEl>
                                              <p:pRg st="4" end="4"/>
                                            </p:txEl>
                                          </p:spTgt>
                                        </p:tgtEl>
                                      </p:cBhvr>
                                    </p:animEffect>
                                    <p:anim calcmode="lin" valueType="num">
                                      <p:cBhvr>
                                        <p:cTn id="15"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1000"/>
                                        <p:tgtEl>
                                          <p:spTgt spid="2">
                                            <p:txEl>
                                              <p:pRg st="6" end="6"/>
                                            </p:txEl>
                                          </p:spTgt>
                                        </p:tgtEl>
                                      </p:cBhvr>
                                    </p:animEffect>
                                    <p:anim calcmode="lin" valueType="num">
                                      <p:cBhvr>
                                        <p:cTn id="2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418730" y="2974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
        <p:nvSpPr>
          <p:cNvPr id="87" name="Rectangle 86"/>
          <p:cNvSpPr/>
          <p:nvPr/>
        </p:nvSpPr>
        <p:spPr>
          <a:xfrm>
            <a:off x="-1" y="245183"/>
            <a:ext cx="9144001" cy="509895"/>
          </a:xfrm>
          <a:prstGeom prst="rect">
            <a:avLst/>
          </a:prstGeom>
          <a:gradFill flip="none" rotWithShape="1">
            <a:gsLst>
              <a:gs pos="0">
                <a:schemeClr val="bg2">
                  <a:alpha val="10000"/>
                </a:schemeClr>
              </a:gs>
              <a:gs pos="50000">
                <a:schemeClr val="bg2">
                  <a:alpha val="87000"/>
                </a:schemeClr>
              </a:gs>
              <a:gs pos="100000">
                <a:schemeClr val="bg2">
                  <a:alpha val="10000"/>
                </a:schemeClr>
              </a:gs>
            </a:gsLst>
            <a:lin ang="0" scaled="1"/>
            <a:tileRect/>
          </a:gradFill>
          <a:ln>
            <a:gradFill flip="none" rotWithShape="1">
              <a:gsLst>
                <a:gs pos="0">
                  <a:schemeClr val="bg1">
                    <a:alpha val="0"/>
                  </a:schemeClr>
                </a:gs>
                <a:gs pos="50000">
                  <a:schemeClr val="bg1"/>
                </a:gs>
                <a:gs pos="100000">
                  <a:schemeClr val="bg1">
                    <a:alpha val="0"/>
                  </a:schemeClr>
                </a:gs>
              </a:gsLst>
              <a:lin ang="0" scaled="1"/>
              <a:tileRect/>
            </a:gradFill>
          </a:ln>
          <a:effectLst/>
        </p:spPr>
        <p:txBody>
          <a:bodyPr wrap="square" lIns="182880" tIns="137160" rIns="137160" bIns="137160" rtlCol="0" anchor="ctr">
            <a:noAutofit/>
          </a:bodyPr>
          <a:lstStyle/>
          <a:p>
            <a:pPr algn="ctr">
              <a:lnSpc>
                <a:spcPct val="90000"/>
              </a:lnSpc>
              <a:buClr>
                <a:srgbClr val="AAAAAA"/>
              </a:buClr>
              <a:defRPr/>
            </a:pPr>
            <a:r>
              <a:rPr lang="en-US" sz="2800" kern="0" dirty="0" smtClean="0">
                <a:solidFill>
                  <a:srgbClr val="FFFFFF"/>
                </a:solidFill>
                <a:latin typeface="Arial"/>
                <a:ea typeface="Calibri Light" charset="0"/>
                <a:cs typeface="Arial" panose="020B0604020202020204" pitchFamily="34" charset="0"/>
              </a:rPr>
              <a:t>Kafka Performance Considerations</a:t>
            </a:r>
            <a:endParaRPr lang="en-US" sz="2800" kern="0" dirty="0">
              <a:solidFill>
                <a:srgbClr val="FFFFFF"/>
              </a:solidFill>
              <a:latin typeface="Arial"/>
              <a:ea typeface="Calibri Light" charset="0"/>
              <a:cs typeface="Arial" panose="020B0604020202020204" pitchFamily="34" charset="0"/>
            </a:endParaRPr>
          </a:p>
        </p:txBody>
      </p:sp>
      <p:sp>
        <p:nvSpPr>
          <p:cNvPr id="2" name="TextBox 1"/>
          <p:cNvSpPr txBox="1"/>
          <p:nvPr/>
        </p:nvSpPr>
        <p:spPr>
          <a:xfrm>
            <a:off x="768484" y="951534"/>
            <a:ext cx="8375516" cy="3416320"/>
          </a:xfrm>
          <a:prstGeom prst="rect">
            <a:avLst/>
          </a:prstGeom>
          <a:noFill/>
        </p:spPr>
        <p:txBody>
          <a:bodyPr wrap="square" rtlCol="0">
            <a:spAutoFit/>
          </a:bodyPr>
          <a:lstStyle/>
          <a:p>
            <a:pPr>
              <a:spcBef>
                <a:spcPts val="0"/>
              </a:spcBef>
              <a:spcAft>
                <a:spcPts val="0"/>
              </a:spcAft>
              <a:buClr>
                <a:schemeClr val="bg1"/>
              </a:buClr>
            </a:pPr>
            <a:r>
              <a:rPr lang="en-US" sz="1800" dirty="0">
                <a:solidFill>
                  <a:schemeClr val="tx2"/>
                </a:solidFill>
                <a:latin typeface="+mn-lt"/>
              </a:rPr>
              <a:t>It will be important to manually create the topics ahead of time so that we can specify the optimal number of partitions and the replication factor. </a:t>
            </a:r>
            <a:endParaRPr lang="en-US" sz="1800" dirty="0" smtClean="0">
              <a:solidFill>
                <a:schemeClr val="tx2"/>
              </a:solidFill>
              <a:latin typeface="+mn-lt"/>
            </a:endParaRP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800" dirty="0" smtClean="0">
                <a:solidFill>
                  <a:schemeClr val="tx2"/>
                </a:solidFill>
                <a:latin typeface="+mn-lt"/>
              </a:rPr>
              <a:t>You </a:t>
            </a:r>
            <a:r>
              <a:rPr lang="en-US" sz="1800" dirty="0">
                <a:solidFill>
                  <a:schemeClr val="tx2"/>
                </a:solidFill>
                <a:latin typeface="+mn-lt"/>
              </a:rPr>
              <a:t>should have enough partitions so that the topic can be parallelized across the broker and consumer instances. </a:t>
            </a:r>
            <a:endParaRPr lang="en-US" sz="1800" dirty="0" smtClean="0">
              <a:solidFill>
                <a:schemeClr val="tx2"/>
              </a:solidFill>
              <a:latin typeface="+mn-lt"/>
            </a:endParaRP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800" dirty="0" smtClean="0">
                <a:solidFill>
                  <a:schemeClr val="tx2"/>
                </a:solidFill>
                <a:latin typeface="+mn-lt"/>
              </a:rPr>
              <a:t>As </a:t>
            </a:r>
            <a:r>
              <a:rPr lang="en-US" sz="1800" dirty="0">
                <a:solidFill>
                  <a:schemeClr val="tx2"/>
                </a:solidFill>
                <a:latin typeface="+mn-lt"/>
              </a:rPr>
              <a:t>a rule of thumb, the number of partitions will be dictated by rate of the slowest consumer. </a:t>
            </a:r>
            <a:endParaRPr lang="en-US" sz="1800" dirty="0" smtClean="0">
              <a:solidFill>
                <a:schemeClr val="tx2"/>
              </a:solidFill>
              <a:latin typeface="+mn-lt"/>
            </a:endParaRPr>
          </a:p>
          <a:p>
            <a:pPr>
              <a:spcBef>
                <a:spcPts val="0"/>
              </a:spcBef>
              <a:spcAft>
                <a:spcPts val="0"/>
              </a:spcAft>
              <a:buClr>
                <a:schemeClr val="bg1"/>
              </a:buClr>
            </a:pPr>
            <a:endParaRPr lang="en-US" sz="1800" dirty="0">
              <a:solidFill>
                <a:schemeClr val="tx2"/>
              </a:solidFill>
              <a:latin typeface="+mn-lt"/>
            </a:endParaRPr>
          </a:p>
          <a:p>
            <a:pPr>
              <a:spcBef>
                <a:spcPts val="0"/>
              </a:spcBef>
              <a:spcAft>
                <a:spcPts val="0"/>
              </a:spcAft>
              <a:buClr>
                <a:schemeClr val="bg1"/>
              </a:buClr>
            </a:pPr>
            <a:r>
              <a:rPr lang="en-US" sz="1800" dirty="0" smtClean="0">
                <a:solidFill>
                  <a:srgbClr val="92D050"/>
                </a:solidFill>
                <a:latin typeface="+mn-lt"/>
              </a:rPr>
              <a:t>For </a:t>
            </a:r>
            <a:r>
              <a:rPr lang="en-US" sz="1800" dirty="0">
                <a:solidFill>
                  <a:srgbClr val="92D050"/>
                </a:solidFill>
                <a:latin typeface="+mn-lt"/>
              </a:rPr>
              <a:t>example, if the topic receives 1000 messages/sec and your slowest consumer can process 10 message/sec, then you will need a minimum of 100 consumers and 100 partitions so that each consumer gets a distinct partition.</a:t>
            </a:r>
            <a:endParaRPr lang="en-US" sz="1800" dirty="0" smtClean="0">
              <a:solidFill>
                <a:srgbClr val="92D050"/>
              </a:solidFill>
              <a:latin typeface="+mn-lt"/>
            </a:endParaRPr>
          </a:p>
        </p:txBody>
      </p:sp>
      <p:pic>
        <p:nvPicPr>
          <p:cNvPr id="5" name="Picture 4"/>
          <p:cNvPicPr>
            <a:picLocks noChangeAspect="1"/>
          </p:cNvPicPr>
          <p:nvPr/>
        </p:nvPicPr>
        <p:blipFill>
          <a:blip r:embed="rId3">
            <a:duotone>
              <a:schemeClr val="accent1">
                <a:shade val="45000"/>
                <a:satMod val="135000"/>
              </a:schemeClr>
              <a:prstClr val="white"/>
            </a:duotone>
            <a:alphaModFix amt="23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266330" y="449811"/>
            <a:ext cx="11851742" cy="8209800"/>
          </a:xfrm>
          <a:prstGeom prst="rect">
            <a:avLst/>
          </a:prstGeom>
          <a:blipFill dpi="0" rotWithShape="1">
            <a:blip r:embed="rId5">
              <a:duotone>
                <a:schemeClr val="accent1">
                  <a:shade val="45000"/>
                  <a:satMod val="135000"/>
                </a:schemeClr>
                <a:prstClr val="white"/>
              </a:duotone>
              <a:alphaModFix amt="23000"/>
            </a:blip>
            <a:srcRect/>
            <a:stretch>
              <a:fillRect/>
            </a:stretch>
          </a:blipFill>
          <a:ln w="55000" cap="flat" cmpd="thickThin" algn="ctr">
            <a:noFill/>
            <a:prstDash val="solid"/>
            <a:headEnd type="none" w="med" len="med"/>
            <a:tailEnd type="none" w="med" len="med"/>
          </a:ln>
          <a:effectLst/>
          <a:scene3d>
            <a:camera prst="perspectiveRelaxedModerately">
              <a:rot lat="16790630" lon="0" rev="0"/>
            </a:camera>
            <a:lightRig rig="threePt" dir="t"/>
          </a:scene3d>
        </p:spPr>
      </p:pic>
    </p:spTree>
    <p:extLst>
      <p:ext uri="{BB962C8B-B14F-4D97-AF65-F5344CB8AC3E}">
        <p14:creationId xmlns:p14="http://schemas.microsoft.com/office/powerpoint/2010/main" val="1039956337"/>
      </p:ext>
    </p:extLst>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2.xml><?xml version="1.0" encoding="utf-8"?>
<a:theme xmlns:a="http://schemas.openxmlformats.org/drawingml/2006/main" name="1_FRS18_template_v1">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RSFY18_Digital_Transformation_V3" id="{2A3A941A-D420-4435-9BD3-6AFEE108D310}" vid="{8D4582E5-6463-4C1C-BB65-6B7874C403CF}"/>
    </a:ext>
  </a:extLst>
</a:theme>
</file>

<file path=ppt/theme/theme3.xml><?xml version="1.0" encoding="utf-8"?>
<a:theme xmlns:a="http://schemas.openxmlformats.org/drawingml/2006/main" name="2_2015 internal dark">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11_2015 EMC Template3">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marL="0">
          <a:defRPr sz="1600" dirty="0" smtClean="0">
            <a:solidFill>
              <a:schemeClr val="bg2"/>
            </a:solidFill>
          </a:defRPr>
        </a:defPPr>
      </a:lstStyle>
    </a:txDef>
  </a:objectDefaults>
  <a:extraClrSchemeLst/>
</a:theme>
</file>

<file path=ppt/theme/theme5.xml><?xml version="1.0" encoding="utf-8"?>
<a:theme xmlns:a="http://schemas.openxmlformats.org/drawingml/2006/main" name="DEW17 template v3">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rtlCol="0" anchor="ctr">
        <a:noAutofit/>
      </a:bodyPr>
      <a:lstStyle>
        <a:defPPr marL="171450" indent="-171450" algn="ctr">
          <a:spcBef>
            <a:spcPts val="600"/>
          </a:spcBef>
          <a:spcAft>
            <a:spcPts val="0"/>
          </a:spcAft>
          <a:buClr>
            <a:srgbClr val="444444">
              <a:lumMod val="60000"/>
              <a:lumOff val="40000"/>
            </a:srgbClr>
          </a:buClr>
          <a:buFont typeface="Arial" panose="020B0604020202020204" pitchFamily="34" charset="0"/>
          <a:buChar char="•"/>
          <a:defRPr sz="1000" dirty="0">
            <a:solidFill>
              <a:srgbClr val="FFFFFF"/>
            </a:solidFill>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6.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873BDD3-AA35-4F19-A12A-C6462BECFBD1}">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6FC490B-1F77-48C5-AC70-1DD939DBDF04}">
  <ds:schemaRefs>
    <ds:schemaRef ds:uri="http://schemas.microsoft.com/sharepoint/v3/contenttype/forms"/>
  </ds:schemaRefs>
</ds:datastoreItem>
</file>

<file path=customXml/itemProps3.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DellEMC_external_template</Template>
  <TotalTime>15296</TotalTime>
  <Words>3518</Words>
  <Application>Microsoft Office PowerPoint</Application>
  <PresentationFormat>On-screen Show (16:9)</PresentationFormat>
  <Paragraphs>280</Paragraphs>
  <Slides>36</Slides>
  <Notes>27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36</vt:i4>
      </vt:variant>
    </vt:vector>
  </HeadingPairs>
  <TitlesOfParts>
    <vt:vector size="53" baseType="lpstr">
      <vt:lpstr>Arial</vt:lpstr>
      <vt:lpstr>Arial Black</vt:lpstr>
      <vt:lpstr>Calibri Light</vt:lpstr>
      <vt:lpstr>Courier New</vt:lpstr>
      <vt:lpstr>Lucida Grande</vt:lpstr>
      <vt:lpstr>Museo For Dell 300</vt:lpstr>
      <vt:lpstr>museo sans for dell</vt:lpstr>
      <vt:lpstr>museo sans for dell</vt:lpstr>
      <vt:lpstr>Proxima Nova Semibold</vt:lpstr>
      <vt:lpstr>Times New Roman</vt:lpstr>
      <vt:lpstr>Verdana</vt:lpstr>
      <vt:lpstr>Wingdings</vt:lpstr>
      <vt:lpstr>DellEMC_external_template</vt:lpstr>
      <vt:lpstr>1_FRS18_template_v1</vt:lpstr>
      <vt:lpstr>2_2015 internal dark</vt:lpstr>
      <vt:lpstr>11_2015 EMC Template3</vt:lpstr>
      <vt:lpstr>DEW17 template v3</vt:lpstr>
      <vt:lpstr>Real-Time Streaming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EMC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 Meetup Presentation</dc:title>
  <dc:creator>Boni Bruno</dc:creator>
  <cp:keywords>Real-Time Analytics</cp:keywords>
  <cp:lastModifiedBy>Bruno, Boni</cp:lastModifiedBy>
  <cp:revision>898</cp:revision>
  <cp:lastPrinted>2014-02-14T16:26:12Z</cp:lastPrinted>
  <dcterms:created xsi:type="dcterms:W3CDTF">2017-01-31T18:04:31Z</dcterms:created>
  <dcterms:modified xsi:type="dcterms:W3CDTF">2017-10-10T23:45:33Z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y fmtid="{D5CDD505-2E9C-101B-9397-08002B2CF9AE}" pid="3" name="TitusGUID">
    <vt:lpwstr>6b83fb70-f992-42a3-bd65-798715d6638b</vt:lpwstr>
  </property>
  <property fmtid="{D5CDD505-2E9C-101B-9397-08002B2CF9AE}" pid="4" name="DellClassification">
    <vt:lpwstr>Internal Use</vt:lpwstr>
  </property>
  <property fmtid="{D5CDD505-2E9C-101B-9397-08002B2CF9AE}" pid="5" name="DellSubLabels">
    <vt:lpwstr/>
  </property>
  <property fmtid="{D5CDD505-2E9C-101B-9397-08002B2CF9AE}" pid="6" name="DellVisual Markings (PPT)">
    <vt:lpwstr>Classification Footer</vt:lpwstr>
  </property>
  <property fmtid="{D5CDD505-2E9C-101B-9397-08002B2CF9AE}" pid="7" name="titusconfig">
    <vt:lpwstr>1.3BrandsTest</vt:lpwstr>
  </property>
</Properties>
</file>